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6" r:id="rId2"/>
    <p:sldId id="337" r:id="rId3"/>
    <p:sldId id="333" r:id="rId4"/>
    <p:sldId id="334" r:id="rId5"/>
    <p:sldId id="320" r:id="rId6"/>
    <p:sldId id="335" r:id="rId7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2AC"/>
    <a:srgbClr val="CC0000"/>
    <a:srgbClr val="96D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>
      <p:cViewPr>
        <p:scale>
          <a:sx n="66" d="100"/>
          <a:sy n="66" d="100"/>
        </p:scale>
        <p:origin x="-198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alexeymakrushin:Dropbox:&#1043;&#1086;&#1089;&#1089;&#1086;&#1074;&#1077;&#1090;:&#1056;&#1072;&#1089;&#1093;&#1086;&#1076;&#1099;%20&#1085;&#1072;%20&#1046;&#1050;&#1061;%20&#1080;%20&#1087;&#1088;&#1077;&#1076;&#1077;&#1083;&#1100;&#1085;&#1099;&#1077;%20&#1094;&#1077;&#1085;&#1099;:&#1056;&#1072;&#1089;&#1093;&#1086;&#1076;&#1099;%20&#1080;%20&#1050;&#105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62454480752601"/>
          <c:y val="4.53045656098321E-2"/>
          <c:w val="0.750999752040171"/>
          <c:h val="0.69917525260113966"/>
        </c:manualLayout>
      </c:layout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Лист3!$R$5:$R$87</c:f>
              <c:numCache>
                <c:formatCode>General</c:formatCode>
                <c:ptCount val="83"/>
                <c:pt idx="0">
                  <c:v>12088</c:v>
                </c:pt>
                <c:pt idx="1">
                  <c:v>11728</c:v>
                </c:pt>
                <c:pt idx="2">
                  <c:v>10027</c:v>
                </c:pt>
                <c:pt idx="3">
                  <c:v>12190</c:v>
                </c:pt>
                <c:pt idx="4">
                  <c:v>9601</c:v>
                </c:pt>
                <c:pt idx="5">
                  <c:v>12886</c:v>
                </c:pt>
                <c:pt idx="6">
                  <c:v>9939</c:v>
                </c:pt>
                <c:pt idx="7">
                  <c:v>11276</c:v>
                </c:pt>
                <c:pt idx="8">
                  <c:v>12820</c:v>
                </c:pt>
                <c:pt idx="10">
                  <c:v>10354</c:v>
                </c:pt>
                <c:pt idx="11">
                  <c:v>10772</c:v>
                </c:pt>
                <c:pt idx="12">
                  <c:v>11695</c:v>
                </c:pt>
                <c:pt idx="13">
                  <c:v>11362</c:v>
                </c:pt>
                <c:pt idx="14">
                  <c:v>11388</c:v>
                </c:pt>
                <c:pt idx="15">
                  <c:v>12048</c:v>
                </c:pt>
                <c:pt idx="16">
                  <c:v>11277</c:v>
                </c:pt>
                <c:pt idx="18">
                  <c:v>12264</c:v>
                </c:pt>
                <c:pt idx="20">
                  <c:v>14108</c:v>
                </c:pt>
                <c:pt idx="22">
                  <c:v>10050</c:v>
                </c:pt>
                <c:pt idx="23">
                  <c:v>12523</c:v>
                </c:pt>
                <c:pt idx="24">
                  <c:v>12672</c:v>
                </c:pt>
                <c:pt idx="26">
                  <c:v>12501</c:v>
                </c:pt>
                <c:pt idx="27">
                  <c:v>11302</c:v>
                </c:pt>
                <c:pt idx="28">
                  <c:v>19690</c:v>
                </c:pt>
                <c:pt idx="29">
                  <c:v>10151</c:v>
                </c:pt>
                <c:pt idx="31">
                  <c:v>15862</c:v>
                </c:pt>
                <c:pt idx="32">
                  <c:v>12374</c:v>
                </c:pt>
                <c:pt idx="33">
                  <c:v>11574</c:v>
                </c:pt>
                <c:pt idx="34">
                  <c:v>13603</c:v>
                </c:pt>
                <c:pt idx="41">
                  <c:v>13202</c:v>
                </c:pt>
                <c:pt idx="42">
                  <c:v>15743</c:v>
                </c:pt>
                <c:pt idx="43">
                  <c:v>8354</c:v>
                </c:pt>
                <c:pt idx="44">
                  <c:v>7287</c:v>
                </c:pt>
                <c:pt idx="45">
                  <c:v>16322</c:v>
                </c:pt>
                <c:pt idx="46">
                  <c:v>10301</c:v>
                </c:pt>
                <c:pt idx="47">
                  <c:v>9078</c:v>
                </c:pt>
                <c:pt idx="48">
                  <c:v>15819</c:v>
                </c:pt>
                <c:pt idx="49">
                  <c:v>10123</c:v>
                </c:pt>
                <c:pt idx="50">
                  <c:v>13835</c:v>
                </c:pt>
                <c:pt idx="51">
                  <c:v>10674</c:v>
                </c:pt>
                <c:pt idx="52">
                  <c:v>10268</c:v>
                </c:pt>
                <c:pt idx="53">
                  <c:v>15934</c:v>
                </c:pt>
                <c:pt idx="54">
                  <c:v>9655</c:v>
                </c:pt>
                <c:pt idx="55">
                  <c:v>10043</c:v>
                </c:pt>
                <c:pt idx="56">
                  <c:v>9794</c:v>
                </c:pt>
                <c:pt idx="57">
                  <c:v>19747</c:v>
                </c:pt>
                <c:pt idx="58">
                  <c:v>18859</c:v>
                </c:pt>
                <c:pt idx="61">
                  <c:v>13194</c:v>
                </c:pt>
                <c:pt idx="66">
                  <c:v>9766</c:v>
                </c:pt>
                <c:pt idx="67">
                  <c:v>10573</c:v>
                </c:pt>
                <c:pt idx="68">
                  <c:v>14106</c:v>
                </c:pt>
                <c:pt idx="69">
                  <c:v>10580</c:v>
                </c:pt>
                <c:pt idx="70">
                  <c:v>11237</c:v>
                </c:pt>
                <c:pt idx="71">
                  <c:v>14898</c:v>
                </c:pt>
                <c:pt idx="72">
                  <c:v>12663</c:v>
                </c:pt>
                <c:pt idx="73">
                  <c:v>11199</c:v>
                </c:pt>
                <c:pt idx="76">
                  <c:v>13215</c:v>
                </c:pt>
              </c:numCache>
            </c:numRef>
          </c:xVal>
          <c:yVal>
            <c:numRef>
              <c:f>Лист3!$S$5:$S$87</c:f>
              <c:numCache>
                <c:formatCode>0</c:formatCode>
                <c:ptCount val="83"/>
                <c:pt idx="0">
                  <c:v>673.25</c:v>
                </c:pt>
                <c:pt idx="1">
                  <c:v>667.3333333333336</c:v>
                </c:pt>
                <c:pt idx="2">
                  <c:v>776.8333333333336</c:v>
                </c:pt>
                <c:pt idx="3">
                  <c:v>604.58333333333564</c:v>
                </c:pt>
                <c:pt idx="4">
                  <c:v>738.58333333333564</c:v>
                </c:pt>
                <c:pt idx="5">
                  <c:v>678.3333333333336</c:v>
                </c:pt>
                <c:pt idx="6">
                  <c:v>634.58333333333564</c:v>
                </c:pt>
                <c:pt idx="7">
                  <c:v>560.66666666666663</c:v>
                </c:pt>
                <c:pt idx="8">
                  <c:v>668.5</c:v>
                </c:pt>
                <c:pt idx="10">
                  <c:v>658.08333333333564</c:v>
                </c:pt>
                <c:pt idx="11">
                  <c:v>704.75</c:v>
                </c:pt>
                <c:pt idx="12">
                  <c:v>665.8333333333336</c:v>
                </c:pt>
                <c:pt idx="13">
                  <c:v>567.5</c:v>
                </c:pt>
                <c:pt idx="14">
                  <c:v>565.75</c:v>
                </c:pt>
                <c:pt idx="15">
                  <c:v>814.25</c:v>
                </c:pt>
                <c:pt idx="16">
                  <c:v>763.91666666666663</c:v>
                </c:pt>
                <c:pt idx="18">
                  <c:v>757.66666666666663</c:v>
                </c:pt>
                <c:pt idx="20">
                  <c:v>701.16666666666663</c:v>
                </c:pt>
                <c:pt idx="22">
                  <c:v>737.8333333333336</c:v>
                </c:pt>
                <c:pt idx="23">
                  <c:v>692.58333333333564</c:v>
                </c:pt>
                <c:pt idx="24">
                  <c:v>832</c:v>
                </c:pt>
                <c:pt idx="26">
                  <c:v>721.8333333333336</c:v>
                </c:pt>
                <c:pt idx="27">
                  <c:v>548.58333333333564</c:v>
                </c:pt>
                <c:pt idx="28">
                  <c:v>827.58333333333564</c:v>
                </c:pt>
                <c:pt idx="29">
                  <c:v>476.33333333333331</c:v>
                </c:pt>
                <c:pt idx="31">
                  <c:v>704.08333333333564</c:v>
                </c:pt>
                <c:pt idx="32">
                  <c:v>569.5</c:v>
                </c:pt>
                <c:pt idx="33">
                  <c:v>537.3333333333336</c:v>
                </c:pt>
                <c:pt idx="34">
                  <c:v>691.3333333333336</c:v>
                </c:pt>
                <c:pt idx="41">
                  <c:v>641.3333333333336</c:v>
                </c:pt>
                <c:pt idx="42">
                  <c:v>663.8333333333336</c:v>
                </c:pt>
                <c:pt idx="43">
                  <c:v>504.25</c:v>
                </c:pt>
                <c:pt idx="44">
                  <c:v>527.91666666666663</c:v>
                </c:pt>
                <c:pt idx="45">
                  <c:v>680.41666666666663</c:v>
                </c:pt>
                <c:pt idx="46">
                  <c:v>537.58333333333564</c:v>
                </c:pt>
                <c:pt idx="47">
                  <c:v>519.5</c:v>
                </c:pt>
                <c:pt idx="48">
                  <c:v>632.58333333333564</c:v>
                </c:pt>
                <c:pt idx="49">
                  <c:v>604.5</c:v>
                </c:pt>
                <c:pt idx="50">
                  <c:v>821.5</c:v>
                </c:pt>
                <c:pt idx="51">
                  <c:v>647.25</c:v>
                </c:pt>
                <c:pt idx="52">
                  <c:v>546.25</c:v>
                </c:pt>
                <c:pt idx="53">
                  <c:v>877.75</c:v>
                </c:pt>
                <c:pt idx="54">
                  <c:v>623.8333333333336</c:v>
                </c:pt>
                <c:pt idx="55">
                  <c:v>672</c:v>
                </c:pt>
                <c:pt idx="56">
                  <c:v>604.66666666666663</c:v>
                </c:pt>
                <c:pt idx="57">
                  <c:v>743.5</c:v>
                </c:pt>
                <c:pt idx="58">
                  <c:v>743.58333333333564</c:v>
                </c:pt>
                <c:pt idx="61">
                  <c:v>647.16666666666663</c:v>
                </c:pt>
                <c:pt idx="66">
                  <c:v>540.25</c:v>
                </c:pt>
                <c:pt idx="67">
                  <c:v>409.08333333333331</c:v>
                </c:pt>
                <c:pt idx="68">
                  <c:v>757.66666666666663</c:v>
                </c:pt>
                <c:pt idx="69">
                  <c:v>557.5</c:v>
                </c:pt>
                <c:pt idx="70">
                  <c:v>496.25</c:v>
                </c:pt>
                <c:pt idx="71">
                  <c:v>602.66666666666663</c:v>
                </c:pt>
                <c:pt idx="72">
                  <c:v>650.3333333333336</c:v>
                </c:pt>
                <c:pt idx="73">
                  <c:v>672.75</c:v>
                </c:pt>
                <c:pt idx="76">
                  <c:v>909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78976"/>
        <c:axId val="22080896"/>
      </c:scatterChart>
      <c:valAx>
        <c:axId val="22078976"/>
        <c:scaling>
          <c:orientation val="minMax"/>
          <c:max val="21000"/>
          <c:min val="500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ru-RU" sz="1000" dirty="0"/>
                  <a:t>Расходы на душу населения</a:t>
                </a:r>
              </a:p>
            </c:rich>
          </c:tx>
          <c:layout>
            <c:manualLayout>
              <c:xMode val="edge"/>
              <c:yMode val="edge"/>
              <c:x val="0.39607473452848524"/>
              <c:y val="0.8390269241216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2080896"/>
        <c:crosses val="autoZero"/>
        <c:crossBetween val="midCat"/>
        <c:majorUnit val="5000"/>
      </c:valAx>
      <c:valAx>
        <c:axId val="22080896"/>
        <c:scaling>
          <c:orientation val="minMax"/>
          <c:min val="4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ru-RU" sz="1000"/>
                  <a:t>Подушевые расходы на оплату</a:t>
                </a:r>
                <a:r>
                  <a:rPr lang="ru-RU" sz="1000" baseline="0"/>
                  <a:t> коммунальных услуг </a:t>
                </a:r>
                <a:endParaRPr lang="ru-RU" sz="1000"/>
              </a:p>
            </c:rich>
          </c:tx>
          <c:layout>
            <c:manualLayout>
              <c:xMode val="edge"/>
              <c:yMode val="edge"/>
              <c:x val="7.2076865948039652E-3"/>
              <c:y val="0.10367781672008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20789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0.22723</cdr:x>
      <cdr:y>0.60417</cdr:y>
    </cdr:from>
    <cdr:to>
      <cdr:x>0.56238</cdr:x>
      <cdr:y>0.77419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990204" y="2071703"/>
          <a:ext cx="1460489" cy="58301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0.34328</cdr:x>
      <cdr:y>0.12688</cdr:y>
    </cdr:from>
    <cdr:to>
      <cdr:x>0.98278</cdr:x>
      <cdr:y>0.29167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1495917" y="435075"/>
          <a:ext cx="2786761" cy="56505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0.56716</cdr:x>
      <cdr:y>0.6129</cdr:y>
    </cdr:from>
    <cdr:to>
      <cdr:x>0.8279</cdr:x>
      <cdr:y>0.66303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14644" y="1357322"/>
          <a:ext cx="1247992" cy="111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ru-RU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900" b="1" dirty="0" smtClean="0">
              <a:solidFill>
                <a:srgbClr val="FF0000"/>
              </a:solidFill>
            </a:rPr>
            <a:t>Плохое финансовое состояние </a:t>
          </a:r>
        </a:p>
        <a:p xmlns:a="http://schemas.openxmlformats.org/drawingml/2006/main">
          <a:r>
            <a:rPr lang="ru-RU" sz="900" b="1" dirty="0" smtClean="0">
              <a:solidFill>
                <a:srgbClr val="FF0000"/>
              </a:solidFill>
            </a:rPr>
            <a:t>организаций и низкое качество услуг</a:t>
          </a:r>
          <a:endParaRPr lang="ru-RU" sz="9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0.1791</cdr:x>
      <cdr:y>0.06452</cdr:y>
    </cdr:from>
    <cdr:to>
      <cdr:x>0.43984</cdr:x>
      <cdr:y>0.11465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57256" y="142876"/>
          <a:ext cx="1247992" cy="111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900" b="1" dirty="0" smtClean="0">
              <a:solidFill>
                <a:srgbClr val="FF0000"/>
              </a:solidFill>
            </a:rPr>
            <a:t>Высокая стоимость услуг</a:t>
          </a:r>
          <a:endParaRPr lang="ru-RU" sz="9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353" cy="512143"/>
          </a:xfrm>
          <a:prstGeom prst="rect">
            <a:avLst/>
          </a:prstGeom>
        </p:spPr>
        <p:txBody>
          <a:bodyPr vert="horz" lIns="95479" tIns="47739" rIns="95479" bIns="477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448" y="1"/>
            <a:ext cx="3078352" cy="512143"/>
          </a:xfrm>
          <a:prstGeom prst="rect">
            <a:avLst/>
          </a:prstGeom>
        </p:spPr>
        <p:txBody>
          <a:bodyPr vert="horz" lIns="95479" tIns="47739" rIns="95479" bIns="47739" rtlCol="0"/>
          <a:lstStyle>
            <a:lvl1pPr algn="r">
              <a:defRPr sz="1200"/>
            </a:lvl1pPr>
          </a:lstStyle>
          <a:p>
            <a:fld id="{94747D26-2A76-164B-964D-97C79B6484FF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9" tIns="47739" rIns="95479" bIns="477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747" y="4861236"/>
            <a:ext cx="5682984" cy="4605988"/>
          </a:xfrm>
          <a:prstGeom prst="rect">
            <a:avLst/>
          </a:prstGeom>
        </p:spPr>
        <p:txBody>
          <a:bodyPr vert="horz" lIns="95479" tIns="47739" rIns="95479" bIns="47739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720824"/>
            <a:ext cx="3078353" cy="512142"/>
          </a:xfrm>
          <a:prstGeom prst="rect">
            <a:avLst/>
          </a:prstGeom>
        </p:spPr>
        <p:txBody>
          <a:bodyPr vert="horz" lIns="95479" tIns="47739" rIns="95479" bIns="477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448" y="9720824"/>
            <a:ext cx="3078352" cy="512142"/>
          </a:xfrm>
          <a:prstGeom prst="rect">
            <a:avLst/>
          </a:prstGeom>
        </p:spPr>
        <p:txBody>
          <a:bodyPr vert="horz" lIns="95479" tIns="47739" rIns="95479" bIns="47739" rtlCol="0" anchor="b"/>
          <a:lstStyle>
            <a:lvl1pPr algn="r">
              <a:defRPr sz="1200"/>
            </a:lvl1pPr>
          </a:lstStyle>
          <a:p>
            <a:fld id="{B7246860-D720-D74A-BCE4-4AF0C806CD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6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42844" y="2357430"/>
            <a:ext cx="88583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МАТЕРИАЛЫ</a:t>
            </a:r>
          </a:p>
          <a:p>
            <a:pPr algn="ctr"/>
            <a:endParaRPr lang="ru-RU" sz="28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к заседанию президиума Экономического совета 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при Президенте Российской Федерации</a:t>
            </a:r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 вопросу «Повышение эффективности работы ЖКХ»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30 января 2014 г.</a:t>
            </a:r>
          </a:p>
        </p:txBody>
      </p:sp>
      <p:pic>
        <p:nvPicPr>
          <p:cNvPr id="1026" name="Picture 2" descr="C:\Users\albina.dudareva\Downloads\Логотип Минстрой Росс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02064" cy="11137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96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  <a:ea typeface="ＭＳ Ｐゴシック" charset="0"/>
                <a:cs typeface="Arial" panose="020B0604020202020204" pitchFamily="34" charset="0"/>
              </a:rPr>
              <a:t>ЖКХ: СОЦИАЛЬНО ЧУВСТВИТЕЛЬНЫЕ ТЕМЫ</a:t>
            </a:r>
            <a:endParaRPr lang="ru-RU" sz="2000" b="1" dirty="0">
              <a:solidFill>
                <a:schemeClr val="tx2"/>
              </a:solidFill>
              <a:latin typeface="+mn-lt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572272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  <a:latin typeface="Cambria" panose="02040503050406030204" pitchFamily="18" charset="0"/>
              </a:rPr>
              <a:pPr>
                <a:defRPr/>
              </a:pPr>
              <a:t>2</a:t>
            </a:fld>
            <a:endParaRPr lang="en-US" dirty="0">
              <a:solidFill>
                <a:srgbClr val="464653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2960" y="908720"/>
            <a:ext cx="3058129" cy="107721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6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НЕДОБРОСОВЕСТНОСТЬ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УПРАВЛЯЮЩИХ КОМПАНИЙ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1993064" y="1126466"/>
            <a:ext cx="2135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2959" y="4077072"/>
            <a:ext cx="3058129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ИЗНОШЕННОСТЬ ИНФРАСТРУКТУРЫ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И ВЫСОКАЯ АВАРИЙНОСТЬ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2960" y="2564904"/>
            <a:ext cx="3000305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ВЫСОКАЯ ДОЛЯ ПЛАТЕЖА ЗА УСЛУГИ ЖКХ В РАСХОДАХ ЧЕЛОВЕКА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3898" y="692696"/>
            <a:ext cx="5176574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ВВЕДЕНИЕ ЛИЦЕНЗИРОВАНИЯ УПРАВЛЯЮЩИХ ОРГАНИЗАЦИЙ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ВВЕДЕНИЕ ШТРАФОВ В ПОЛЬЗУ ПОТРЕБИТЕЛЕЙ ЗА НЕКАЧЕСТВЕННУЮ УСЛУГУ ИЛИ ОШИБОЧНУЮ КВИТАНЦИЮ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53219" y="2276872"/>
            <a:ext cx="8407069" cy="0"/>
          </a:xfrm>
          <a:prstGeom prst="line">
            <a:avLst/>
          </a:prstGeom>
          <a:ln w="28575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8365" y="2402885"/>
            <a:ext cx="517657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ВВЕДЕНИЕ ДОЛГОСРОЧНЫХ ПРАВИЛ ОГРАНИЧЕНИЯ СОВОКУПНОГО ПЛАТЕЖА ГРАЖДАН ЗА КОММУНАЛЬНЫЕ УСЛУГИ 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23528" y="3717032"/>
            <a:ext cx="8407069" cy="0"/>
          </a:xfrm>
          <a:prstGeom prst="line">
            <a:avLst/>
          </a:prstGeom>
          <a:ln w="28575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18364" y="3717032"/>
            <a:ext cx="5706163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ПРИВЛЕЧЕНИЕ ЧАСТНЫХ ИНВЕСТИЦИЙ ЗА СЧЕТ:</a:t>
            </a: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     </a:t>
            </a: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     - ПЕРЕХОДА НА ДОЛГОСРОЧНЫЕ ТАРИФЫ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      -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ПЕРЕДАЧИ В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КОНЦЕССИЮ КОММУНАЛЬНОЙ  ИНФРАСТРУКТУРЫ </a:t>
            </a: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        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23527" y="5589240"/>
            <a:ext cx="8407069" cy="0"/>
          </a:xfrm>
          <a:prstGeom prst="line">
            <a:avLst/>
          </a:prstGeom>
          <a:ln w="28575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4047" y="5805264"/>
            <a:ext cx="2489761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КАПИТАЛЬНЫЙ РЕМОНТ МКД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38945" y="5809017"/>
            <a:ext cx="3058129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СОЦНОРМЫ ПОТРЕБЛЕНИЯ КОММУНАЛЬНЫХ УСЛУГ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6216" y="5809017"/>
            <a:ext cx="2304257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АВАРИЙНОЕ ЖИЛЬЕ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3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  <a:ea typeface="ＭＳ Ｐゴシック" charset="0"/>
                <a:cs typeface="Calibri"/>
              </a:rPr>
              <a:t>НАВЕДЕНИЕ ПОРЯДКА В СФЕРЕ УПРАВЛЕНИЯ ЖИЛЬЕМ</a:t>
            </a:r>
            <a:endParaRPr lang="ru-RU" sz="2000" b="1" dirty="0">
              <a:solidFill>
                <a:schemeClr val="tx2"/>
              </a:solidFill>
              <a:latin typeface="+mn-lt"/>
              <a:ea typeface="ＭＳ Ｐゴシック" charset="0"/>
              <a:cs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36216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ПРЕДЛАГАЕМЫЕ МЕРЫ «ОТКРОЮТ» РЫНОК УПРАВЛЕНИЯ ЖИЛЬЕМ ДЛЯ ДОБРОСОВЕСТНЫХ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И ПРОФЕССИОНАЛЬНЫХ УЧАСТНИКОВ</a:t>
            </a:r>
            <a:endParaRPr lang="ru-RU" sz="14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2" y="6309320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  <a:latin typeface="Cambria" panose="02040503050406030204" pitchFamily="18" charset="0"/>
              </a:rPr>
              <a:pPr>
                <a:defRPr/>
              </a:pPr>
              <a:t>3</a:t>
            </a:fld>
            <a:endParaRPr lang="en-US" dirty="0">
              <a:solidFill>
                <a:srgbClr val="464653"/>
              </a:solidFill>
              <a:latin typeface="Cambria" panose="02040503050406030204" pitchFamily="18" charset="0"/>
            </a:endParaRPr>
          </a:p>
        </p:txBody>
      </p:sp>
      <p:sp>
        <p:nvSpPr>
          <p:cNvPr id="19458" name="AutoShape 2" descr="data:image/jpeg;base64,/9j/4AAQSkZJRgABAQAAAQABAAD/2wCEAAkGBxQREhQUEhMWFhUXGCAZGBgYGB4bIBwgGBoZHB8fHB4bIighHh4xIBsaITEhJSkrMC8uHx8zODMtNystLisBCgoKDg0OGxAQGy8kICQtNCwwLCwwLCwsMjIvMiwvLDQ0LC8sLTQ3LCw0LCw0LDQsLCw0LSwvNCwvLDcsLC0sLP/AABEIAOsA1gMBEQACEQEDEQH/xAAcAAACAwEBAQEAAAAAAAAAAAAABgQFBwMCAQj/xABEEAACAQMCBQIDBgQDBQYHAAABAgMEERIAIQUGEyIxQVEjMmEHFEJScYEzYnKRQ4KhFSVTY7EkNJKio8EWRGSDk7LC/8QAGwEAAgMBAQEAAAAAAAAAAAAAAAQCAwUGAQf/xABAEQABAwIEAwYEBAQFBQADAQABAAIRAyEEEjFBBVFhEyJxgZHwMqGxwRRC0eEjUmLxBnKCkqIzNLLC0iRDUxX/2gAMAwEAAhEDEQA/ANx0IRoQjQhGhCNCEaEI0IRoQjQhGhCNCEaEKDxwMaacR5Z9J8cPmvibY/W/jXhmLIWRcHo4hVwGA/HzYkpHCryBahBJkyD8tycbXW5HblrFwdTFnEvD4iRN3QLflm2uqZqCnkEfb5ra9baWRoQjQhGhCNCEaEI0IRoQjQhGhCNCEaEI0IRoQjQhGhCNCEaEI0IRoQjQhGhCNCEaELy7hQSSAALknYAD30ISvV/aBQq2KzGT3eNGZFFwpYyWwIBYXsSR7aqdXptdlc4Ty9+CkGuImEh8G5kpVqKYFGjWnMhWay2mwDxYx4sWYuzBrH8QA3O4xMDhnUMXVqvqgi9r+Inaw0jbomarw6m1oatF4VzrRVDiNZsJSbCOVTGxIJBC5gB9wR2k63KdVlQSwylS0jVMOrF4jQhGhCNCEaEI0IRoQjQhGhCNCEaEI0IRoQjQhGhCNCEaELhXVkcMbSSuqRoLszGwA+p0IVTwfm6kqpDDHIRKBfpyI0bEfmVXAJH1GoU6rKglhBHS69LSNVe6mvEaEI0IRoQkj7QryvDAwJiILun4ZCCAqN733sDtffyBrG41iqlCkAwxO+4jfy3TGHYHG6RuYkOAKkAWdCQNyOm6rifw4uEX3YjLbXPYQjMQRyPzBM85Enpom36JV4eVE8JubKZGba1xHUI+/r8qnyT6eltatXMaThzgDzaR9TtHqqGxmHvdOUNAj06xTBX7LszJsSgAMlj4wJ3F+4nL31jOrPbWNSmSL2APPQT/AFRblomMoLYK0D7OquSSkKyly0MrwhnN2Koe259SAQtzubXO99dthKpq0GVDuFnVG5XEJo0woI0IRoQjQhLj88UIl6XXBs2BcKxjVj+FpQMFb0sT521A1WB+SRPLf0XuUxOyY9TXiNCEaEI0IRoQjQhGhCNCEaEI0IVNxrmilpGCSyfFIuIkVpJCPF8EBa19rkW1CpUZTGZ5AHWy9AJsEi8Z5pFZMl6eYRRteKKQKhkkt87K7BrLvioBN+61wtsLieJfiW9hhnSDqRJ8hAPnccuaaosDDmeqbmThMzKsktKq53ZLdjKRj4ZlaTK7XuBERYm226jMLWwTG1HOIvHPmbgEAWGhLlMvbUJAHv34Jz+zTis0hnglkaQRqjozkM4zeeNkZwBmA0JIYgEht9bvD8S7EUyX6gxa02BFrxre5ulqrA02TLzPn90qOmSGEbEEHG1hfyb2/Wx046cpjVVhJ32WiUS1AcThRHCbTSF92TcgMoI3DA+bkE7eNIcNrOq0y4vDrkW8T1O0RyHqrazQ0xELRdaKpSrz/Qhokm/4RIb17JLA+PBuF7vw7n01m8VoGrhzl1F/f1jeIV1B0Pus24qzSKyFgGMihg5jUbEYFNxcjHpq24Pk2PbrmKAawhwFoOknxmx5yRqPmnHXEKJPy9CkZ6TktGHNpDZQGdgRNfwMBgR5uxsPTVzcbVc/vixjTWw/L53HhfmvDTaBb34q1Svtkxa4CqW2VxnY2CFb5lQVXpi5IYE28FXsC8hjRcmBqDHWdJ1nmIHSeaLlalynws0tLFG3z2LSb373JZv2BJA+gGu6pUxTYGDQCFmOMmVb6mvFk3Mf3j/aT49faogCssxCKGB8gLbyVGN97qSV1mVaz24xlPtAAQTEeHXoYMW08LmtHZkwtZ1pqlZR9oldNPPNBd+lGQoiV8FkAjhd2kOLF95goj2WysTfxrG4jjX0qnZNMCLmJN80biPh1TFKmCMxUfhVFLHT5tRI8MgZCqBdgrMp3UBCpxvukYsRck7ayMRwzEPa2sxx2cDcnpIu4HwLvJMNrMEtI6e9vorPlTnUUydCeOpeJP4MyxmUhN+yTpFt18ZC9xb1Bvu4XiDDTAruDXixvE+sa8kq+kZ7osn3g3GoKtC9PKsig2OJ3U+zA7qfoQDrSBBEhUqfr1CNCEaEI0IRoQljn/mF6KnUQY9eZunFn8q7Fnkb+VUVm/tqqvWbRpl7tvYHmpNaXGAon2acwNUwtFNL1ZorHqFcTIklyj4+hBDRkehQ31DC1+2p5iIOhGsHx+Y6L17cphOWmFBY3WcGzrJ4p2ZXeRpBc2WW7yebfPaPpgI2wUCw+bXJ8WrVaNZzyJ+oFojkCZuN7E6J+g1rmwmj7MuHR08lbEiqrI0YFha6GMOGv5Pe0ov/AC/TWxwesa2FFQmSSZ+n0AS2IblfC+888QZZjh80UWCA/KZal1C3/pEYJ9g50jx54eadA6SXO5w0feTHVW4URLvJSORqZKLh71Lk4snWufIijTsvfe+C5m++TtrZwlI0aQDtdT4m59NB0CXe7M6yVuZOaq1lLmRYUufhIgbtCkhZXcG9yMTiF8238nKHGe0qZabbczvf2Vf+HgSSl3lDjNYrsI6qQG6XzVJLgx7BiVviDYAAjdzvc31B2M/BsimxsGTyvPj7hein2huVrPJnMT1XUinVRPDiWKXwdZMwrKDuN0YFbm1vJvrXweLbiaedojaOqXqUywwUw1MasjK9ihUhr+LEb3+ltMkTYqC/PNHUSu7iB7oC4By6eQLGxLHESAje+/nz665jF0qNN5BG/wDm06Xj5eCdpucR7C7wcIljbMIqnzc1CegIHyvfxYfpf32WdiabxlJJ/wBJ+4Ug0j+6ncnyB+J00U7C2TkXv3MozQF2vm2QBtkfkG2tXhtGmXZ408Ppt6b6qms4xC3XW4lkm818yzJK0NMUTADqSMuRuwDBUXxezKSzX8gWN7jKx/ExhnBjRLvkr6VHOJOiymfjdS9SjPUyFg0WRso3s7XZAuJdT4Nvwre9hZZ2JLv4xa3MA6DHpvvKmGR3ZstA5f5sqoWgWrdZo5GSMsUCSRvIyquWNlZcmAOykb+bauwXFRXq9k4QdiNCo1KGVuYKZ9oFIYZoatQSAbON98Fe/j3iMvnyyRDUONYXtKeYf5fU93/lA8CV7h3wY8/1+SteQ5rRzQXv0ZmKn3Sb4y2+gzKf5NNcKr9thGOOoEHxFlXXbleUtc18Ahqq+Y4pdETJvBzZWuLje4RYyPbLWTx3GOw9VoadRceB+8/JMYamHNMrl9nFIfvrSRM7xLG0bSMbiQDpYHI7vZurixubZbkY6c4OakOzCBrHIybRsYiQNLbyq8RFoWo620ssy585uqI6tUopVBg+aNluKhyoYxX/AA4pj3fmkVb30lica2g8NIkak/yjQHzv5AnZWMplwlP/AATiaVdPFUR/JKgcfTIeD9R406q1O0IRoQs5+1YDrUZb5cZx++CMf/TWQf31m8WDvw/d5j9vnCuoRnVdxZGoKlK+FSVUnrIv4o3t1QP7LKP5kP59c5wHiOR4pPOtv09NPCOSbxNKRmCfOYOZI6WiasFpI8VZCGsG6hUIct7KcgcrGw3312jjAlZwWccf5jlr1jH3ZY5Fa6shka+3Z88SFbSFXLHYBTvvbWBjcdQrU4Igjnl0/NoTqLRuYTdOm5p/urXg/E8q2GSMEP1mpn2t1IyJSNvdXjLA/ly8ZEaU4I2thq/YO0c3NHI2+xE9bbKeJLXtzDYrt9pPCJAWmQMY3IZmUElG6LwXYDfCzq9wDbBr+RrT4hgn1KorMEwII8HB1vGI81TSqADKfeyuuVePQcQpfu7HpzdLpywkjIXTElfzofIdbgjWox7KzJaZBVBBabrPONeZKZ5FVlsJN7MMW7iPNtgpUnazX97cg7DOw1UktNiY5Hl67x+i0M4e3VVvDFjhDPFMrqVxYsRswxXYAW3Pkkj+1zqVYvqENeyDM+Vz/aJ9YC8bAuCtD5Z4lT0cUlTPIFNQQIlF2Z1iytgguzXZnIIHy2O2t3hlEYbDZqlpuZ+SWrOzvgKr4rx2o4m3SSMpAf8ABHc0g/5xQ/L/AMtDibWeQC41RiMdVrzSwoPU/pNh4uvyaVJlJrbvV9wHkSJLPMig3LYLtckWu+Fl8fgUYg73Y76uwfDez71c5jpGoHrcnqfRRqVps2yvJOVqRgQYRYi3zMP7EHbT34Wh/I30H6KrO7mUj8f5GMVykQlSwAcX6gxNxliM1YGxEsVz+ZDYHWRiOH16T+0w7jEzG48NiOjo6FMMqtcIeF15f57kp7R1mU0d7LOqgyKB/wAVEuHt6vHc/mVTfTeG4k1/cqjK75fPTwPkSq30SLtuEc41cRK1cEyNFPYB1YEZKLEC1+7DcLa/a3sBpLjGELntqgTsfsrcPUgEJFk4fGZGLTATE5qgNl8uLXtkBYjxv6j0sgKzwwAN7otO+3l7v1syidbpr5ViFXUxx3VhHIJXx9OiVK+LWBkC223Ab0AJY4VhD24qEEADfr7vf5m0a9Tuwrz7QOaISFp4T1XEitJh3BMO4Jte8jEBQgubMSbAa2OIEPpGiLudYD7+A1/dL0rOzbBWfJfC5KeKSWVSHaONFQ/NjAhClvZmLMbegKg7317w7CnD0i12pJcek7eS8qvzOt4JGqqsmJ4bF2kRZ5iASZsmiaew3Num4VVHp2jwL8o/PXrnFOOhIHJvxBnzFz57p4Q1uQf35rvw/wC0B+H08ayUyFUA60gd1Lm9mZR0sbnaysw9F22102Fx1A5aVNp+VvnJ6mDzSb6bruJWic1cdFJTGVRlI5CQofxO/wAoP0G7MfRVY+mn6tVtJhe7QXVTQSYCz6HhHRp2eQ5Su6dx8ktMrFrejNIS5/yj8I1wNbGOxGJJ27xP+0/ICw8zutRtMMYm37Jx/uqm9iHKj2UyOVH9ra+gMBDQDrCyzqm7Ul4qvmfi/wBzpZZ8cyosiXtk7EKi39LsVF/rqLnBrS46BegTZJnFuKpxehZo4ytVSOJHpm+cWBDqPzq8bOFYbEkaXqBmKoEMNiLHrt6FSEsddeeHcVT7tEzsGQ4xs5tbewR29g10P0zH7fO62Hf2zmtEG5j6jyv6LWa8ZRK98Ap0XrcIqbmnmVmpSTbtJJeIH0ZCQy/yn+XXb8G4gMXQ73xNsfsfP6rNxFLs3W0KZ+N0KwUk0kMMbTRQMUbpgksiHHYC53Hga1HMaYJEkaKkEqr5JoomZivcKYhATuTJLGsryE+rFZR3fzSe+sTglFzw/F1fieSPAAxHqPkEziHARTGgThLIFUsxCqBckmwAHkknwNbyVWac1ccoJ4mkjojPgQwqDCyRLvvJndXZVF2ul/Gx9dIVcbhqdQtzAv5DUnYefVWtpvI6JOnoaSNGkrJalpVkIlKMZACACrDIE4GMoRcmy2F9tYFTF4vEVv4QbBEibHlGuoMhNBjGN70qxj4Rw52wFVKHt8pIB/8A0/TSRxONaMxpiOd4+qsyUzaVxfk6ip+773UDbfYPcL4BtGSQPQaubxbF1SJptPj+7lE0GN3PvyU2gqTJhHFxWWGN2AAUQrIxPokUMfUyIvu+JHmxtbXRYJ+KdHa5Gjk25+sekpSoGDST4rYaSnEaKgLEKALsxZjb1ZjuT7k601Su2hCXeeaXKmMgqpaVojkJY8iAPXqKPKe5Pi1/TXhQsvq5Y5iFq66R2YCzxCCUH2s8UQkA/rVf31gY6vjGXDabwPI+hd9CmqbaZ5j34L1ByVRgmT71Ob7kkqL7EXPYLmxIF/FzrFdxbFx2fZtjlf8AVMigzWSo9TTcMiUn7zO9iFIjsxuTYDZPN7jVjH497gMjR42+6iRSA1K8VVFDERLT9WUGO0sEzsBLmxWKLGPEly2dr3AANwQdO8P4jWpOLKwETttAlxJ5AR6qurSaRLVpHLfHaCN0gWnajkPbGssWGX8qSC6sf5crn21v4bEYatJouB5xr57+qVe17fiTnppQWccyRLBVwJCt5EliKADbpVMnTeNh+XFHYegEan8OsEYd2H4lLPgqgyOouffVNZg+jfVqbeKcsU08fTaJFQurviqjLpsHAJA8XUX+lxrca1rRDRASxJOqUq3iSVMz1shApYAUp/ZvR5bepY9iW8qLj59cnx7GurVBg6PO/jy8tT+yewtMNHaOUDmyZ5RDBECJZSAo2JDuCq3+i98pP/K1m8Gwna1+Y+wufWw/1K7EVMrffv8Asrri3OMHDBFSU8RmEARZypAWCMWW7H1fHuwG9gSbDXd1K9Om5rXGC6wCzA0kSE+A6tUUr/aRHeiLekc0Mrf0xzxsxP0Cgn9tL4thfh6jW6lpHyKnTMOB6rOqXgDxRwVdGxjmjXFwO6zKSr9v4lLA5x+vzL3fNylDi7qOIc12hMjqDcA+Wh8jbR11AOaCFK4LWxO8tPKgRZwcoibqjPclUP4onuzxsNh3IbEKNWcXo9o1uPwx0N+YPPy0PrzXlB0TSevlCsj5UE7lamnIkpKjyWC36b/Vh8rA/MMvO+khW/Dvbj8P8J+JvI7jwOo5eisy5gaT9ditE5d5njqERZSsVTkYnhLC/UVcjhfdlK94P5SPW4129CuyvTFSmZBWc5paYKsOG8Egp3keFMDKQXAJxJUWBxviDbbYD09tWAAaKMqq59izhijYXiknRZR6FbMwB+hdY1I9QbeukeKVX0sHUfT1A+4n5K2iAagBVFJxeNJXikxQBQQWdO697jC+QA23Isbn218+p4OrUYH0wXGdADbziL+K1TUaDBslHiPCkicMlpqNuwqrA2W5IiJBsACTgSbWJjNuwjWpV3uBa6W1Re435x1/N/u/mVDmgaXHv2PTkmejqoFVY6cJErC0ZCWUMPKOuxVvHa1idx5GsupTqucX1ZcRre8cwbyOokeSuBbENXM1BJPVEkcg2ZY3azYjzH7m2+JFyPF7HUsgA7kEbEgT5/rMBeTOqruF8ZNHUdX/ALwpQHJ2vkhBtJBM3YhPho3KgkXBA89HwvGMoAtcwCTsO8DyI1I5ET1SlamXXB/ROnDftBop5FhV5BM3iPoyMfTfJFZCN/Iaw10tOqyoJaZSZaRqmStqliRpHvioucVZjb+lQSf2GrF4kyq+06kZT91DVDXxAI6KX3Fi0wW/+UMfodL18VSo/GfIAk/L7qbWOdolPg5JdmZ3jzk2SItHGzlL9OGNtwijvZyASbnYX1x/Eq4rvLwxunIGBOriNzoBJ9YT9JuURKu6eobPGInH5pZpGYgD0CBj672J2tc73F8lzG5ZfroGgD5x725q8HkoXHKikmjzlhV2veHIWY4nZ72uiX/EdjtsbgG/DMxNJ+VjiB+blfaNz0GnkSIvLHCSFH4FRJCwmq5EWTdo0YhSCwxMhUm4YrZQDfFAB5LE3Yh1SsDSwzCRuQJ8pG03PN19AFFoDbvKsq+eKrp6pXA6aA2cOrfKuQcYklGB97EWB0tSZVwlem4SHTpBB1iLi89FNxa9p5J85bmkekpnm/itDG0n9RRS3+t9fSisdfU4NAs71OA6zAAuxJsFFhjc2UWv4t5PvryBM7olLvMfGVq1WnpZAySqGmmjbZYjftVh+N7Fdt1XI7HG+XxbiIwdHu/GdB9/L5lX0KPaO6JRp5hW1FxZaGjNx6LJIg2O/wDhoNx6E2O4trkXtOFowb1anqGn/wBnb9LJ4HO7+ke/koq8UlmneWkB6zAxxuR/AjYLdhfbrOAp3/hpjkMmxbfw5p8JwwFT/qG56f2+Z0tcKvmu+2ihcf5bSmgCDvndJbsSfMkZiAW/q0ssdye5j5OwAQwWNq4vETtmb9Zv4Bp6DzvbUptps8it0gTFVHsAP7DXZrPS3zDzbQRPJSVTm7R/EXpSMuEgIsxVSACL+uoue1upAXoBKTeXq5IpDCs6TROfhTI4YPYWF7HaTEAOu265j5mx4zjnDDTPasHd+nT9OlthOhhq02OqOYuFQVZNOWMFSLtC42J3BJQ/iW9iyeQd9jZtZ+CxVfCjtW95hs4fY/Y76cwrajGv7psdlXIJapVp6n4XEacZRyDYSgfjQ2tY2FxbY+Ra40wezoE1aXeovsR/L0I6bXvzmCo3d3XfEFU1dRLUVhlSNVqYVRVfx02iJkLMPOLF0RlPhc/I3OhhHjBU2lru6STHMGBHkASOZgW0VLx2hNrrauWeOJWwLKgKtcrIh8xuuzI31B/uLH111bHte0OaZBSRBBgpYquNTkz0dXS9Yh2KNHKqExl8o3s2JUgYjJCbMvodI43H0MP3K4MEcpB6f3VlOk512qubiEsEZjhEVIqKXYRESy4jzLNLKuKDY5MVcnexLbaTo8TfijkwVPuj8zrNHgB8v0VjqIZeofIapUqKDiPEJC9KWyXtZnJJ33xkDAREEEHBhkAQSinVrWfiRD5qDnDWj/Sfi8x6rwnJpb1Prsu7cKroCFqKOXIkANB8QH2xIuLeR05xiBfF1Fl0pW4TUB/h3HX78v8AM286tOqm2uN/fvkfVXiM5Ko4yN8TuVJCnfEtuJEPdgxyXusWvrnatLsnOB7pGx2PXo7SRY2kBNtdmAUI0rQpJYMTEXcqgAvY5EoPAJWzgfnBDXDAamKjajmzo6BJ9BPgbH+m4uF5BAPT376ph5IrEgnVVKmCsBkiZRYLMFu6j1AdVLhfRlk9xrpOCYxz2uw1T4mc+X7aeEJPEUwIeNCn+WQIpZiAqgkk+ABuSdbqWWQVVUZX++FR1qthHTR47rDfsv6qDfqyHzYhR6a5DieL/E13Ux/06ep67+J2b1un6NPI2dypENAeoWxMhjjb5rDLI7KTsBkysz2sLWXezayXVhkiYzEadP0kBvryV4bdcKx5ZIiEDuLF26IyaSxGTICPkvt1CDYACNTs2m8HhHVahyNkjnoBtPX+kG5u46hQqVA0XPv3v6Ks/wDh/ilQuVNTmAeQ8hCt/kSQ53tYCSSzAHtCbjW7Q4TAmrfpp6x9BbmXapZ1f+VHAZKuic08hkglZh3I+V2ckLl94DAliCqsewkWzBsNXk12EU6ToOzXNABjkW/36KHdNyJ6g/qmiomkn2qaWKqCmxeJzTy7G5jljbYqfxKXsfy6VPGaDXZMXTLXA7jMPEH9vNTGHdE0zIV/wDj89ZVkLEIqaFD1DkHJlYgKl17RioYkAnyt7a2cPiG12Z2AxtIifDoqHsLDBXL7RuNMsf3OAnr1CkMV8xxXs7j2Y3wT+Y38KbV4zFNw1Ivdrt4/pz6IpsLzCzfgRlkSWip0SFWdXfA/IkiJktx5GQezHcggD1ZeVxXZsc3E1SXEAgTuQTB9ItsbnkXmSZY2ysZaQ1gFHSExUMJtNMNuqVNyiH1GW7N4vcfQrsq/hT+Jrd6q74W/y8if/UKRbn7jfhGpTHwOSnWMimUCGMW6g8MQTfE+X3uS3qT5JvbNxQrufNYy91438+XQcuQhXMygd3QKoouKUz1S1NXMkcKENEhOTyslyhVFuxRSS+Vu5yLXCAnsOD8O/DU+0qWO09dT56DkOpKQxFXOYatF5c5lp69Xamdm6bYvkjIQSLjZwD41vBwcJBlKpP8AtF4UyVC1C5BJekkmLMpyhdii3UgjNJHQG4GYjHrrI4vQLmCqBOUEaAwDvBnQgT0lMUHQY5qDW8pwzKGzLDYq0ncwsb3WXaVTceSxsfTbXIUuJVaRLYjmBYHxbdp9B4p80Wuv79dV54jw9+l0qxDUQg3WVP40RHhrKAWI3+IgB918nRRrN7TPQOR38p+F3S+ngZHXQIc0xDrj5qHXTR9FPvUucQIMNYhGSNewOQvv4uD++YytfSa/tD2LYd+amdCPDly+1pgSI7xtzVOvGca6OUyRS5BUMsLgo7IGAuAT03ZJGGB2yWOxNzi4cLmwrmBpbEnK4XAMb7gEAyNiZHOGfvg69QrnjVdJBLNJSSCCodVBBBKVCSERo4FxaZC1r+dhfYi0+EY2rh2hp7zL+LSASfI6/uDPlemHGdD9Uzco8Zh4ggpa1Yp5orlHZVZZ1TtMiBh2uPDr5U/QjXT4bEtxFOYg7tO37cjuknsLD900S8u05p5adIkijlBDCJVTdh82w+b1ub6ZgRGyh1XXl/hYpaeOENkUHc9rZsSSzke7MSx+pOhrQ0Bo0FkEzdWGvUJM554SP4wAxcqktxcK9wIpbe4bFW91IubLrG4xhM9Pt2fEzlu3cfomMPUg5Tofql6WV1Qy/hMaSKWPym4DJJ7gq1svJC+63PHta0u7PeSDG/IjzGnM8inyTEqppprZxx3U/wAeIHYq8EmLfqVdVLe6SHyAL6NOo6lUZX3aQD1BEjyIJA5OHVVEBwLU4c6caWooqZEuRXFbqDZunj1HX9TtGfbO/prrMfiOxw7qjTeLHx38tUjSZmeAUoHiGUhlBBbJo0b8K4usRK7eDI5RR6lA3qdcb2MMyEWgEjcyC6/kJPjHJaGa8++SsOLp2MJRaJ5DdBv8OJd7j1yxChfTqX8najDS54FO7gBf+pxtHhMk9I01k+wvp9loPLPCzBHlIB1pLNJb8O3ai/yqNh7nI+WOu7weFZhaIpN21PM7lZlR5e6SrjTSgqPmTlpK1qcyMVEMgcgDdwpDBCfRc0jY2842286i5jXEEjS4+n3XoJCmcQ4FTTtlNTwyNa13jVjb2uR4+mvSAdV5Kzjm/nJ0KxcMeKKKmOV8e2YowVo0VbfCXK7OPJAUeuk8Rjm0qgZEneNrEiepiw8/GxlIuErnS1oiSqm6nUkvaSqfYPIAb4j0hjHoDbyBvcnjsZUq42uw1d7hg2bt/qd+h000KYbTaY9ffJLXCOIQCGQTTrTRSNmyGQCaRFVY0QAHJEwRbt5JLWsO4uYijVNRppszubYGO4DJJM6EyTA0AAmTZVtc2DJgfNMFXGkqRpMDFT+I6WIHKUDwMV3ZPfwvnyLOc6m5zHF1PvP3edG+Z35b+fdVpgiDpyU2s4TNVIElxhgtiIFO1vA6hS2Qtb4SFR5GTapp4mnQdmZLnfzH7TMf5iCegUiwuEGw5KLxXgsVNTvjIyEqccG6KKSN3ZYsclX5jkWJt7nVtDF1K9YSJvee8T0l03OggD0XjmBrfY+idPs94S0MDySBg9Q/Us3zKqokcYb+bBFYj0LEa7rB0DQoNpnXfxNz8ysyo7M4lJ03OlbPlDLFSWcyxvTmGaU/CbB1ZgwHqp+XwwOlMTxTsHuaWWbF5A10181YyjmAM6qNwfiFTA7JLEXgJOJBcyKPYrKqPIPYqGa3nI92uXx1PC1zno9w8jEeRBIHnA5QnaZe2zrqwWFwepw+YMoPfTPuo+i3s0L/AMp7foNJlzfgxTIOzxr57OHXXqpwdWHyUOupkqRIELUlS3zAjsdvTMEWJuBZu1jbYkebqT3US3MO0YNOYG8fcXHOCouAdpYrhFy9FWCRalGD5FhkcyA25XfcFWJXsIuuBBs2rHY2phi00SIiLW8/MX7wN5EWXnZh85lF4qhhpe5zU08RDRTjd4niYNhNbcrkuJa1x+IC2QtoEVK9hke6xbs4ERLesGY325Lx1m3uOf6q2o+HQS06vkY2VrxzIbFd7xSA+LlCtz4NypvbS4xmJw2JlmvL/wAh6z9Qpdmx7L++ScuVeZGkb7rVhUqlFwRssyj/ABI/r+ZPKn6WOu2wOOpYynnp+Y3CzqlM0zBTRpxVo0IVfzFTLLS1Eb/K8Tqf0Kn+2hCyDglQ1TTxRS7iopFzP1M7L/qHb+2uExLG0Kzns/I8x/tB+wWmwlzQDuFLraWxp6hQTLDdyPUgrEjD63RlJ+t/XVVKpIfSPwut83EehBjopEaO3C91EqhmWLdqZDFT/Q1jmS6/0xhbewXT+IxLq+FoMqHmXf6LX8fqqmMDXuI8vNC8EjSKKNB2xupNvaGSRk/XuDHf8w1nHFvdUc92pB/5AA/KPRW5AAAPcKOakz1vDw+yvXTAj3EDI0f7XiQ62eB0GNrHo1p8yDP1KXxLiW+ZW066lJI0IRoQs+5i48a4tBA5SkU4TTqbGVr26MJHpfZnHn5V9TrF4rxUYYdlSvUPyHM++ptqxQoZ7nRK3OMEEKpEAEQgRnFSWJdkAVQAb2iSXtA8lPffnOHPq1SXkydb6WBufFxbfx5JyqGiy7zcE++dOOpIhjAvFSKbnEfjmIPc3jb5QfOR1W3F/hsz6IzO3edJ5N6fMjSAvcmezrdP1XGo4P3GKnYxRdgZzbELG4dnx2SxKLGosL/FO4GpsxVhUqjM69t5IgCddy435bleFmzdFYwSlCy0cZmmbZ55idz7udjb1CjEWPaCNLObmAdiHZWjRrft+t+plTFrNueZXaELTsWnmepqbXxAvhf8ka7Rr6Zsb+7ag7NWEUmhjPr4k6noPIL0Q3UyVTx1VXLP1pIIyq2aGMiSRQQbhn6S4OwNiFD2B37jZht4Kvg8EJaMzuZIb6AmfMifKyWqNqVNbBXXCueeIzOqRw01QWRnsiywlQjiO5zL3BYkA+uJ9tdFg8YcQXAtjLG4IuJ/ulKlPLF1cc68ntK5qaUhZbhnS4XNkFlkRjskwHbc9rr2ttuDGYJuIHWI6Ecj0+YNxdFOoWKq4fxUz/CZzDUL5UqLn9Ua+31QkeznXDYzh78G+Xslvn8iPuPELTp1RUFjdRuIJOGvPSiYDxNSuUlA+qkhgPortf29NeUjRIinUy/0vEt9bj1aPFDs24nqNffml3jshklSOSWSWMjsDriQ2QzRzFiZG6eRRL2Ygg5G2tHCtyML2NDXbwZERYiZgT8Ri02gKl9zBPv3omWl4JFTqZYZnTKxLKM1PoCyC62tsWABt+IazH4upWd2dRoMbGx9dfK4nZXBgaJBVdxStC2mjw60hK9WJwYpAsbyHrJu3yRtbtYjYAnxpihSLppvnKLwR3hJA7p01I3A5hRc7ca/LzXrhdNUUu606tSOLvCpuULbkxI34DckxE/0geD5XfQr6vioNHHQ/wCYjf8AqjxO4Ghzdrcvf0VhJwczR2jlGK2kpJgSXife25+ZPAsTcgkHUKOPdhawqAQ6YcNiP1+W69dSD2xtsnTkrjjVtKskihZVZoplHgSRnFrfQ2uPoRr6FTqNqMD26ESsoggwVL5h45FQw9abLp5KpKqWIzNgbDci5A2ud9SJAEleJG5l54Sviem4eJHEgxmnwZFjQjuClwC0pHaotte5O2kcbj6WHZMjNsPe3P8AVW06ReeiXKIlIaNlAUlc7DwI4kDAb74kgt+h1ydWH1KrTe8ebjHqNE8LAK5qpP8Aty2/hqcHH1cRjf8A/JH/AOHSTG//AIpnU3HgJ/Q+qsJ76rODyotVVqQCtIoa39MWMf8A6eQ/fTWIa51Ck4a1PuZPzhQYQHHopnDnaOnmjc3lUgfW0jmMf3ZJP76prBr6zXtHdP2E/IEKTSQ0jdUlZTu0VC8XbLkWRj4WeIFjf6HpgEflyPpY6eExP4fEVHbNjzaTb0n1gKl7M7QPcp6pvtWpFjP3tJqedFu8Jidtx5wZQVZfZrjbXV08RSqtDmOBBSJY4GCE9wyZKrWIuAbHyLi+/wBdXKKUOfK6SSSKhiYp1lZ53GxWFSAVU+jOTjf0GWs3iuO/B4cvHxGw8f2V1Cn2joVLLCKcqcA2HZSwR+nba+9gGtcFjsovvvvwjXGtImJu9x96chufBacZfsFR1FNVrIKiZIuuzYRm5ZYlbbGPawc2F5GG52uBYB5lTDOZ2VMnKBJ2LiNzfQbAG3IlVEPnMdVM4bVJ01aFxAJwH6khEtRJkLghe4eDcXuB4wA1VWpvzkVBmyWgd1gjrbziJ/mUmkRa0+vv3C5ce5ahWNpMmaRrEdVmNyNxc5BkUeSVKhQCbalhcfVLwyIaOUfSCCT1mdJXj6TYlRuF1RMZGdTLHdulBEoRil+1nk7WN/IOQ7SMrm51bXpgPmGtNpc64ncAXFt7G+ll4023PRXvDYKki3ShpI/OK/EkP6kWRT/49IVn0AfidUdzNh+v/irGh3KPfvmo1dWS1ZNNSXk/C75BQfcPINkX3CXk32Vdm1qcN4PVqOFVzYG06DwB1PKbcydFTWrtAhO/KXLS0SEkh5nt1JAuIsosqIv4Y1GwX9SbknXZUKDKLMjP3J3J6lZ7nFxkrL+aOCtHVstSpnJmeTKXOYmBjdTTxs2F474OgBIABAIIGsjib67Hk5iGkd2DlGbcOdE32uBtI1TFENI0vv8AsrWn5TomRZVSKRfmVo4ot/0Mag3/AEOuXfxHFtcWOJB6l33JTgpMif0XNqungNlrKmn3tjMHZf0HXUkD6Bhr0U61XWk1/VsA/wDEj5heS1uhI8f3UHmDiBcLE5pKkOjv1OkRgqFRcDqG7XcWsy23JKgaYwlENJqNzsggROpM/wBOluRnQAlRe6bGCrHh/Dp6KL4lcFUfiqMZFB+ptG3/AJz++lqteliqncoyf6ZB/wDYf8VNrXMF3evsKLxquvGHApJid0eKUo7Eb9i4uH2vcFgLXubXOrcNRh+U528w4SAOpkR0MTOl1491psVN4VXPNTJmk8DKBjInxF+ni+a29wR/MT3aor0WU6xylrwdQbH7QfA+Wyk1xLeSt6us+7RLdc5XOKxxjEyytvZQTtc3JJOwuSdtUYbCvxlfs6fzvA6+Ck94ptkph5X4YaCkbrEGQl55ivjJ7swX1IAsoJ8gX19Jo0m0ababdAIWQ52YklKnCvtBSrhaKuo5SXF7QoZlKvZ0BwJaNwpW+VrEXBHpQcdhoOZwGo71um+o8FLsn7BK0/MNPUNiaxqemQkNHNMGmktti2AyRfe7szeDbfWFjMNSpmcJhyXH80HKOoBt4Wgapmm8n43W5br5W8zUhjmInjLvEEUFhcALIxXbYXBx2/ExHgDSFLAYgPaMhgGTbeQAfW/gJ3VpqMg3XWt5ppI4nxqIpHzWQ4sLsUCSG1/d1C/S/wBNQp8PxL3jMwgQRcaTIHoDP916arANVCm43TL1rVMJZgsbsGBy66/EcAncLIQ30UMNXtwlc5JpugSQI0y6DzFvGCo523v7KlcS5lpZfiLUQq+cJtmPRlk/cLIAT9M/fVVHAYin3CwkQ7bxHzGnWF66o078l9bj1DJ1ENUkcckgdCr2aNiisGH5SGDD6EAG4dtAweLZDuzJIEGRYiSI62j+4C97RhkSpXAOZIC6w1byVuHcHpmEiPidmlgjAcWuNjmt7H21t4OlgqX8Z1Lsnf1TY9CbfQpaoaju6DPgmmk+0brV0EEcDLBITGzy2WTMqzIRHfJU+G4uwFydrWN9aniqVR+VhneRptvpuqCxwElWfONC6SJWRqXEaGOZFF2MZIbJB+IqQTj6gtbcAFLi+AOMoZW/ELj9PNWUKvZuk6Kpr/iIkkUuKm15ETqMyNuBGRe1zib2O3p6jgqXccWPbJ5EwARz8L7habriQlvmviTjpRLBL09wXd8SbqQcT3NfEsC27KCxxPldPAUGd6oXieQE776DWIGhMCdjTVcbABTafiIjRSJqCmD2xIfq5foxMeX676ofQL3GWVHxrbLHl3oUg6BqB78lC5j4NM2M0k/VjBX4bBem+RAUNGiqWFyPxNY27W8G7B4qkJptZlN7icw5wSTHoPELyow6kz9F0oOOFoFkeop6RLspRI7sCjFTixbEjbyENxbUauEiqWNY6obGSbXE6RP/ACQH92ZAXaOnpanZpKqpuLXcS9Pf+UBYv3I1AvxFC4DGeGXN6yXfNegMdzPr/ZRuN8s0cCfw4y7XEcYp4mZz7KAqsfqcgANyQN9W4bH4qq74jA1OZwAHqR8jOwXj6TGjT5BWf2XcHkLtKjtFCIumyxSOYXmLgsYlckYoBhkNixcDwb9jw/tiwuqEkE93NGaOumv0WfVyzbzjRN3OnEqOOMR1adUt3JEou5Kb5qbjp2/4hKhfzDTVapTYwmoRGl9+kbzy3UGgk2SDQRVLydSlAjjY3PVJlJFhbuTpB9vUtL/VrjeIVeH/AAhrrbSB8iHEeHd8FoUhV1ke/RMd6hR3tAf2ZR/qx1h/wSe6HfI/YJjvdEvcwxRhCzilV13Vo3Ky5eBhipJY3tjY3vYgg21o4Rz8wa3OQdQRLY63FhztGqqfEXj7r5yzFxAwqTNAq22vCX8exWRLj0uFCn02toxrsEKh7jif80fVp+ZJ53RTFSNR6fuo/GqVnIvd3F7iGhkTMMpUr1CSo9CLnyq+lxqzDVA0ch/VUaYjQ5bH9iV48T/Y/VW1FxM1arh96jb5WkVFRbjyQJclI/QN+p0pUoDDuObIRqASSflB9YUw7NpK6cU4mtJW0NVLvTASRNJ5EZmCYObeFOJUt6X+utj/AAxUY2pUpus4xHlMqjGAkAjRaX2yL5DKw9NwQR/qLa7FZ6zTpf7LlFMQZupvEIrM+EahbyKSMe0Kpa5DEX2Jtrj+NcJg9sHgCd7amfPfy8FoYevPdIWRFrljYi7tsfI7j51qgQAOg+i7Thv/AGrPBWHL/DfvVRFBkF6jWyNzbYknYj21ZRaHPAKOJVnUcM57dRH1COGcGeoqBTwsjsWIDklFIF+7u3AsL23P66l2M1MgVH/+mG4IYl4kkaDn84Hj4aph5m5Ako4uoJxKVF3URsthtcq1yGtkNjibXPjV1XChrZBWdgePOrVxTqNADjAibcp9hJ6IWNlBJ9gCT/YaUa0uMBdFVqspNzPMDmV5v5+hsfoR6froIIMFe06jKjczCCOYV7yNU9OtVhG8nwnGKAE+U33I21n8Tp58KRIFxr5rE40YNPz+y0zlHh4r5468kCKMnpx3u4dQyfEHhCucnbuSWBNrAa0eEcN/CszOIJPLS8b76BcnXrZzATpxzjMNHC89Q4SNBck+T7BR6sfAA1spdZ7wCCT7jGHLwuxeQIhXMB5HkWMdQEbIQtvT3Fr6+dcRrU6mOfUYAWzvMaATbr6rWpNIpAHVQOM8Tuq0yRVOZIc9RC9wjAg3vYgNiSF3IFtr3E8PQgms5zY0sQNfLcTE+O0HxzvywV24LTyKipBKilRbKWglQm3kks63J9TfzqGJewuLqrSZ5VGkfIFesBiAfkVU8yx1Ykj+9TRmAmzFFMNgdr5AyEL3AMVxYA3vjchvBOwxY7sWnNtMO+UNva0yJ2mFCpnkZjb0/VMXDYggHRWiUAWGBv8A6gDWdWcXH+IXnxVrbaQplUtWVPTeAG210dv/AO11Sw4YHvh3qB9ipHPtCXaciGT/AHhA8wewIjawbzsUYBptvwdWT6J79Vw2vw+xgyNzcD0jL4lo8UlVbV9+/utX4NxCGohSSmZWiIsuIta22JXYqR4KkAjXTAg3CSVNzdyelb8QELLjgb/LIobIK9txZu5WG6n3F1K+Jwza7RNiNDy/Y7j73U2PLUs1/E5aJliqF6jkbCPF2I/MQhBx/mKIPTXIYvgLqQzlzQPH7Efcp+niQ60FQ5aaOoOT8KZid8pOiB+v8Qt/5dItqVKIhuIA6DN/8x81aQHas+i5cRpkC9OSKliW2waocstvBVUUWIO4IYEG2+pUXuJzNc9x6NEepP1Ci4DQgeqgcGqKk1HRiqI2T1cRMu+7NZS+OwKXbHcuu3khjEMw4pdo9hB5ZgegvE3vabAHoFFhdmgFWfFoZQjqXmYWsZpplgQE7CwgCuTf6C+250tQdTLgQGg/ytaXn/lI+fopuBj7m30UeCujSLoyxTGxLiNAwLB3JRX8YjcLiWta2VvGrHUnuqdoxzeUmLQLkc+cgTOnNeBwAghXSs3SRZkiaIxs01heNUt2ov5v1I8KTYXA0iQM5dTJDpAb/MTuTy/U+Ks2voqqPgEUbFKerraVe28cUpCAy3tYMGxO3pa2telxzHU2Xyu1udba6EKg4akTuFN4LSQ07HprIZJJGjeWZzI7MgJXJiScSFJFiPTa50hjcTXxXerOkAAgCwg6+Ynr6K2mxrLNCyFct8rZZNlbxfI3t++usMWy6QPous4b/wBoyeSueUKxKeqgnkviji9vQHY7D5jYn/211eE4VTbhi8d55Fjt4D9V8/4vx6vXxXZGWU2mMu/i79E3cI4NwqrnaNDUOZD8J1AQiy3N7AHa2x9Ra++5qrNqtaBUaI8B9dfQpahVbmLqTiD0J+mnqFB+0A1VNBSCR2WHomGwOx6TAAswJDZqqOAT4B+uszGNP/69OXvkuj4FWoh7jXAzahxj3Jmf7J1+zvkiOnjWadL1BF8txgGBsE8MrBTYsLebemp0qQYOqRx+PqYqoSScuwS59r/L6K/3uM2JCKwsSGvcZEj8VgBc7m43NrarxLAWZuSb4HialPECkDZ3Pw8dSlTkAkcQjIIAEcha/wCWw8fW9v2vrneKx+DdPMR4ra41rT8/snKp4bDI/wB4R6ijkaLrSvBIU7fTqLuGa1/w+h1m4XiOLwo7Njg4B2UA8+nTzXPPpU33Nt12pOB06yh5pJ6mZJMFepcyYMVDjFdlX0sQPOoYviuNxLIJAaRMNtImPHylSZQpsPVdeI1DGNHqIrqGKSIt81YEgSQsDkRbusDfE38gqVaLG5y2k68SCdCOThp05T0MibiYlwVZxOo+8OjKGxiupeRni7rrs7pZkNswD4JYgkeC1QZ2LSHauvAAda+gMg7Tva3MQccx8PJWsFPUMDjJPCw8JJ0pUb9HAL2/VlP00o59AG7WuHMZmkeWnyPipgO6hKsUz1DN96mh2Num6SKHBsRdw7FRcFWTwSpuGFtarmsotHYtd4ggkeUCeYOsG0FUSXfEUwLRLMndR086/wDLnzH9pFUX1nmq6m61VzT1bH0JVsSNAfNCVyUikrw2aEW8qsTD9B0nYn9LaDRdiDBrh3m4f+QC9zBn5Y9PspVNSzcWi+F0xAW7siPKkGzqrFyQbHA9I7WJtrbwPAX03B5cB1Bk+VgPPvJarigREJ75d4HHRxFEJZmYvJI3zSO1rs1th4AAAAAAA11FOm2mwMYIAsEkSSZK58x8xQ0afFliSRkcxLK4QOYwDbI7eWUe++prxYhHxGWDOscAgBXdyxZZpJSG7o2/htZio3XC17WIB5XERjKnZuMucTbQtAnQjUWnQzpqJTrf4Yn2VeUHHSqRo6z1QqIxNGIssrtYyKxuto8m2yNhuPAGsyrhA57nNLWZDlOaI6HQ96148dZV4qQADJm67NH0LMYKejLntSKMT1En6WAGW9ybOB6n11AO7Xuh7qkalxLWD56f7Z5IjLeAPmffqotTTMJAS0iTv3rF1BJJsMepIzApAoFrsgGwAFzYG1lRpZAALBbNEDnAAu48gZ59V4RB6+/RTeVHEuUlRMssy/IzntTukT4a7AHtILWyJuL221Tjx2cMpNytOoGpsDc352Gg5KVK93G67zLEscxUNJGjHqNfvqJybBQw/KxAsNg1gLBCNVtNQvbNiRYbNZuY6j1FzMr0wAfclQK1KiOJohKpAaKNlsbM8jAtEoubdpAv4s9sdtX0zRe8PLdnHwAFnHz85GqicwET75KTUcQqJ3WJI0UmXeQggMadsyAf8hTbIb3uDddVso0KTS9xJtpyDhH3m8aR1Xpc4mB7hcKni09RiOmYVGMzvsDiHUZqe4Xt+H2BuRYKZsw1KjJzZjdoHWDY6evPQakeF5d03WdlbFgTezsLn1sx10gMgHoPouw4b/2rPBfVa21v1/T2H6+p+uuhwXGKdGiKbwSR4adFynFv8L4jFYt1aiWgG++vWx8UyfZ/xfoV8JxJBuGt6DFrt+wv9bf2PlfiYxTsobA2O/Xy/RKO/wAPHAUO0c+XbgfDrAvYz5b+afuakkFbQ0wtHDMxDOLd2CD0tbJibE+cdvU6oLoIHNLMol7HPEd2PmYsnCoqZFR0lAuVIDXsDcWFidr/AEOJ9svOpKpI9bzItRQ1lNxCNaaqSMCzf4jKM0Kj3yAOIJ8gjY7Ll8sIfZazMKW4hjsKS8SDppfQrMOCRM0xCMVYwuq2Nsi5RQpPsSwB1i4lwbSlwkZh8pJPiIW5x0SGR1+yfG4hUVCvS9JVZ84GlPy9ga42IJsCbECxuPkuQMEUaFFwr5pAh0b393k266nCzOd3Y6LjxHjc8sD/AA1jOHXzsbWiZSH9jjZTYE7DfHwZ0cJSp1R3iROWPEG3nfl0leOeS3Tqu9arli1Q3UjjZeoov/DlUWkUg7KG87XHTbe1710ywNy0hBIMH+obHqRp4i0r0zMuVnSqqzlZWCzolix2WeIkAMw8FgbAnyp/lexVeXGlLBLSdN2u5DoduY6hTEZr6/UJf4izpUmGlkbo2a8MbL+BYTaHIFRtJ/DuFNha19aNENdR7Ws0Zrd4g7l3xRfb4rlVOkOhunL00Xvh46aGWKSWSJrK0kYyww2xlpWFlA9QigjfUapzuyPADhcA2mdxU3n+okFDbCR78v0UlEwAnFFDUKwv94orJIfqUuCfHpI36arJzTSNVzCPy1Lj1/VoXuneyz1Hv7q7pePxTRlo45pFHa4EeRU2+VwTs30bUDwTGAyAOhBkeUKX4mmo3KvDala7r08LxQsQJBJdQY7G4Nx3MDYxhQ2PepYKwA6nhVHFUgBU0i/jtA9ZJibWmSUa7mO0Wpa2kulrnXgbVKxSRKHkhJ+GSAJEcAOm+1+1WF9iVAJF7hPHYU4miWAwdQeqspPyOlZnwF6SgeeAJIhcPLIJo7CJQput8d1tbt9bjffXLcQoYyqWuq6thog3Jmx1+f6J2k6m2cu91YcmVvUnqWZ43sqgMlwiKC+KC5/Li5NlsWtbYaS4jSyUqbWgi5sdSbSfWQNdFZSMuJK7T8VM0rx8PVTKwHUqWF1Qem5+b1Kr4PoLXIm3BChSFTHEgflpixPjyHM6rw1Mzop+ZUOSlSJHCs3RBvPOx+JVSD8IY+EFu5vlABtYKxE6XaYio1oAzn4W/lY3mRz+e51AXjoaCdtzuVXUnDG6RlkLhqiQilp4yYwobfKws1vL2JG1r2JNma9Zgq9lSghg77zeY+XQfLRQa05cx30Cl8H5gSmpxD0+oafsslyFeJLOCbWByVyGawIIN99LYjBPrVu0zZc977gm2/IiQJg2U2VA1sckwcL6XQheRwSjGRj4vKwbI2/zkgexXWfX7TtXtYLEQP8ALaPpfrKtbGUEr7wKlzipJTsQGkP6zAs3+rHXmKqZalVngP8Abp9EMbIB93XPgVIskUL3BCpJC49wWsf9UH9zqWKqOZUe3mWuHjH7oYJAPksk4fTZssavlk+Cud73fEN9ffXaAZngERMW5LpcNV7LhwqC+VpPpK1znLl2hpo6akjpbyzt045gbOrdoDubXcZMCVO1srW21oPYyzI1XL4XEYpxfXFS7RJmYN9I99F75k+z2CnoGFMheoBU9Q7u1juFA8XFxiv086HUg1hDBdeUuIPq4lrsQ6WkwRtB6cgvM7T1fDYZZAYZ6WaIqzAggDBSzK1jbuLW9Qo3N95EF7QdDqqmvZhq9Ro7zSHNteQdPsnqGnmZb9e5tYgxqVuNiDaxIvceRq1ILCufaIpWsLIHkAYpEDYMCyEKDvvhf9S2kMVTlwIGq63gOLDaDm1HABpsSY19/NcOSqT/AHlAJLqyB2xIsSQosCDv65fsDrG4qXU8G8RrA9/TzU+LVKdXsnMIIvotChhEU1JESMrTSN+pxy/1k1zbnGpSqVNu6PrH0WPEEDxXiWFKb7mr2xAeFr+MXQub/S8YH99Sa51ftS3WzvMGPuggNj0Xji9SlN0CnxLJ02XzlGRYePJuLjY3AksDr3D03V8+a15nkffzIkrxxDYhUPGq1a2WJY0bKFer0wzI/TVSr28MMuolhsexjvax0MNROGpuLjZxyzYidRzFoM+MdVU92ciNrobhyRyo/UeSlqVHQlvdoX+aykDyfIBvliV8gBr6BdiKbqYaBWYSS3Z45RzG372i7ukGe6d+SnCgmMpkjZYq5VBLDaGsjHhmH5vQnyht5UqdJCvRDQyoC6idvzUz09wfEFWZXTIs75FWXL/G4ZXdWToVN7Sxt2kt/wBGNvB8keCRvqnHYCtTYHsOels4bdDy+k9VKnVaTBseSic21nSkjqKV1+9RXJCG7FFUuUkt/hkIVs3qVI3GnOB16tB/ekMMa6XMW63m2wKhiWtcLarWaeYSIrqbqwDA/Qi413KzF00IRoQqTmfluKtjIdVEgthIVuVKsri/jJclF19RfVdWk2o0td1HW9rL0OINlk/FJJetIJ0jWofpxWwe0REibqGJjmfCVmDEHHst+LWJhaTcAyo3LOQZgSQSZ8NBYdfkmXuNUgzrZNPBjBDSJYqqFM2Ia5JYXYlvmZt/m8nXJYnt6+KMy50wPsn2ZWs5BV/3Y1dQUcYww2EieApsGWE2/FbF5LbAYR/ny2sQRwvDdk0zWqankPenWTySzP4z835Qu1YSnUqpLhypSFbbxxjyQPzsbH9TEn6pYCgK724cfA3vPPOPsNB5lWVXZQXb6BcaKgEJp6cgAKrVNQb3Aa+wv5IuWA/lT9NQxOJNd1TEDc5Gjp+wjzK9YzKA3zKpqDh5amqJJSQet00jAVbKzR/DJUZMAXaPEtjZQLW0/jf4GKZRbqGy43N4MnWNpmJ3VVPvMLuqYeCcpSSSSxJUFaePFTfIv8ikDYhGFiBdhewAbMbBzh2Dp46kMRUsZOgH30npvcQVCtUNM5Qq3mngbUNT0adyIpIeoock7iQLNcqRlvIJcWBG7gYggaY4phqNPLUy9PQd3WY0iRGxuoUXuMhInB4D96iQNv8AeAuRsP8AGtkfQe/tpigczmHw+i6snLwk/wCU/VO1fzG/EeI0wpEaQQzCRTbyPhZHfwtksSbf6jTr356jQ3bVZOHw34fB1ale2cQ0bzc/VarxycfCiDBZJZBhuAfh/EbyD+FCPHqNNLBAJulTjVc33qSlu7yzQB1V8AMo2uikp4vuLkH5h+hjmExurRRcafaH4Zifmu/LPOwnnejlQQyi6xMDcMAP0FmsL+x3/eDaoLi06pitgH06Da7TLT8jyKQaDm2veo6UQWOWSc9QqgJuWxKkyZBVFrbW8E+Sb0GtUc/K0LWbw7BUcMK9VxMiQNLxpb9VV8UrnquKzzxkZd5T0DYGONNxupICnIbg++4OfxCo0tdm0JA+vr4H91DE0DRwlBu9z6wU9cn8qLWRSzyyvmJZI4XUkWWNgrndixykjvctkAqWK6twvD6L8MMzYzAH6xtFgTIiLlYz6rg+2yrePcAeMzGeUu0JR1Kkj5rjIkktkASRYhVubC9ycfF0hg6zKDIhwM2+UaXgTMk84sr2O7Rpcdl8XhvT4gYy2ULQgqCqAq8hkBe6gXI6arc3PxPO50m0mtw51cDvMcJubttzJtJ2gW6Kw92qG7EL6qsFp6i1pad2ppb7duWKk/S+G/okjnVmE7OpVfhXHu1QHNPJ0SPuD4QvHyGh41br4K0j4Wp6kViaafvUeDFJe7Aeq3PcPyure4Gs59epSeHaVaZg9QLD00PMRyKtDQ4RsV54POwyiqLGSFhdvHz3CSrbwj7qQPlfJflK208fh24uj+Oww1+Nv1Pvx5qmk803dm/yKrPtCCCNaiPDrIGsTZgyrG8hR1/Gh6drHwTcWI1TwKvVpViy+UxI2uQPupYlrXNndaBRcp0jKjtCTcBsHlkdASAbdN3Kbem22uzbhKDXZ2sAPOAs81HEQSmJRbYeNMKC+6EI0IRoQkH7TOCLI0MuGXcosCykvGS8dnUgpcdWPIb3kT21m8QinlrkSG2d1a6x9DBV1K8t9PEK04LyrRsIqiIyOCBJFnIzKLgMrFSbMw2ILXIPix01SwlCm7MxoB5/py8lB1RxsSkPljin3SOSKcEvGbSEsgtILiXMyMvlwZcvVZB+3H8XwdSpiSTqSeZkfliAdreIT9CoAz35qdV1HUqKYSjESfFsfyI1oRv+eW8vp/DhBAOmquGdgOGlo+N+vh+w18SoB4q1p2Ctq+nRnEf46pkiPvgLlgPoE6p/UnWVwei7EYmm0/C05vfjYK/EODWE7lVHCuIQGNlnbA/eHl7tgXFQz43/ADqwAKefG2+mOLU65xr3sE7eUR6Eb6KFAt7MApy5Fl6i1MgBAaey3FrhIol8HcbhtvTca6XglE0sG0Hqfmk8S6ahVNz9i1fQqxACw1Dub+E+EN/YX/6ar484jCW1LhHivcL8fksSeUOWcfKzswvtsXJHnXgaWADcAfRdzw8Ndg2ZtI+6auRq5qQVlWvmKDBb798zqqbevyk29lOmcOcoc/kk+MU+3fRw/wDM6fIf3KgcL5nkjrYqudmmZGJIdvN1YWB9LXuABbbxqDKzs+Y3TGJ4dR/DGhThk/OOa78ahlMhrQzzQyufiHyCfMcn5GAsLfLa2Nxqby4O7QGQfcJegyi+j+Dc0NqN2N7/AMw5z6xZU8dcYKhJMsnjZZASfIVgwPrsf/fUJe14JkwUxkw1XDOpsDWZmyRYRtJHQ/RX3NPEmjq5paVykVWiTKU2JWRQTuNx39S9j5Gra7nMecu6R4TQo4nDNFUSWEjW17+BCg8lMn36JXNg6Mq/1drAf+XWPxIO/CuLRoQfK4P1VnGomnPX7LZPsof/AHbEv4keVH/qWaS9/wDr++ujouDqbSNIH0XHOsSo3N0sS1EiTdqTQKCx8DeRTc+mxG52G3uNc1/iClV7anVpi408jKcwrhlIKX5JhU1doLtjSyEEA9xjkglQg+qZoFDeCSwHrqPA8K40a1GoPiHpqPXePBGJeMzXDZWzLBJBLJsYpkyfxYjCxJ/ygD9tcyDWZVaz8zTA9f1TndIJ2Kq+E8XaOnSSUFhm0UjXVfixnEm7EKDIMXtcdxk3uQD0nF8B+Ja3F0xqL6nztfppySlCrkJYfJdOBn73xNCqgoqP1AbNeF4sMXsSLNLiQv8AyWPruz/h+g+mDyi/jNteQ18Y2UMU4FNsvItG98kkYHypmksQfIPddh9Dca224LDsdmawA+9OXkljUeRBKZANNKC+6EI0IRoQjQhQuNUH3iCSK9iw7W/KwN1b9mAP7ahUY2owsdoRC9BIMhLnIvEd2gYY5AzRqT8pLWnj/wAkp/8AUA9NZvCqruzdQee9TOXxH5T5j6K6u0SHDQ3TM3DoSxcxRlybliguSLAG9r+g1qqhU3OPKwrlRkcRzx/I5BYFSQWR1BBZTYEWIIYKwII1TXoMrMyP/t7+ltFJri0yFy5b5OWlk60krTS2sDjiov5YC7MWttd2YgXAtc3qw2CpYf4Pn7geQUn1HP1UziXKdNPKJmRlf8Zjdo+oB4EmBGdvS+43Hgkauq0KdWO0aDGkiVFri3QrhVcy8PoHSkeRICEBSMKQLEkALiLXuDsN/wC+rCQBJUdUk8SohX15q41naJUx+P8ADRyCCipEVDdJTeQs98mxsLDXM8b4nQyClTdLp1F4G8HmdPAlOYai6cxFllsgIeQMbsJHDG1rkOwJt+vpptpGVpGkD6BdlgR2mBDdbEfUKXwjj0cdFU0kpZWZo3TtuCY75b7EAr6nYe3nWgGg03dbrnXYzscTRdUaQWANdPmJH16rhwfjscSShxkSrAr6EZbFdvIFwf0Pp5WqYZxy5UnisX29Zzzvp4bKHw/mOVHdqdDgwwZLExsNxZxsLWIPkWsNNMb2fxFUGu8tDZ006eB2VDWTsJCz3yC2G1t/G/7f+2rQ0FgA0UvxVTtjW/N941+/irleOI9HBA2aSQlgrBQco3bM5MTtZywAC7XO5vryq0OGkkKzA4l1EluctDtYEny+ivuQacTVYQIGQRSZqw+ZQYwbH0NyCG9x6XuMHir+zoFxMGRBGxv7I5LXxlRlSnSaxpAE2draFovJNfHwfrx1hqVDOX6zKZYZNz8S6KWjkItmGNri4860uH8Rw1ek0MIBiMukdAOXKFz9Wk9rjPqnPh/EKHi8ZaIiVY3KhrMjKwAuUJs42IGQ2PjWg+myo3K8AjrdVAkGQrLg/BoaVSsKWy3diSzOfF3Y7sfTfx48a9YxrGhrRAGwQSSZKWeKfZ+GLGnnMWR+VkDqPoACtwPwh8wNhawA0jV4ZQqvzmQenz8J3iFY2s4CE0cK4VFTQrBGvYAfm7ixYkszE/MxJJJPkk6fa0NECwCqJlSIKVEvgirfzioF7e9teoXbQhGhCNCEaEI0IRoQjQhInMMLU1UZIlJP/eY1HlivZPGPTuUqRc/M9/TWDj3fg8ZTxX5Xdx32PvkmqQ7SmWbi4TtS1CyIsiEMjqGUj1DC4P8AbW8lV10IRoQkfm/ibyzPTpM0EEKB6mRTizZC4jVvKDEZMw3sVAI31jcX4k7ChtOkJe7Tp+/JMUKIfJdoEoT8KpBD18IoF3MeZMbW8F5CQXcm18G+lxcbc0MVinVezLi87x3r8hsI5jysnMjA2Yj5KRRQsqZS1I8XVLhLj8zBR1FX1wBBtbIjwKqjml0Mp+evkJsT19BuZCYuUo8f5fYP1aez9bu6OBje5/EqWOCHzZypvf8ATWxhMa0t7OrbLbNMjwJ3I/plPYHiDsL3YlpvGhHh0PWFSHhs5IBpnucbAlPx5Y+W9cWH6gjztp3t6IuKg357RO3UeV9FoO4zh32dTcfEN/VcZaJwMngYKFWS5VXUK5YKzWyAUlW8+2+rG1mzDXiZI3BkRIvF7jRQdjsDiW9lUaWjXQR8pj5LxIWJLFyWawTtBxv6RqBYH0Fh+mrA+0R4/uVDEcFwtNpqOqFo8j9rzsu3+yZgS33dxjdDfBbFEEjXDNcHEhiT/wBb6qdiqTgG5xz3OpgaDnYJbB4jB4R7nNDnbSQ3xO41XX/ZdQT/AN1kve34TbtDb4knYFSdvJA8kDUPxFHeoPnzjl710TY4rhW/BSMzOjdfUps5Y4MKe0skis8pCAoHKrYXwzUB4pL3NytjsPprIxuKNbuNaQG3vEnrBsR4GRqsvEYl+Iqdo/wAG3nz5q14jBaxeqR4SbXdlAJJsFZo17Gv4e1j42NrqUXzOWmQ7pPyBNx0+oVDh1svT8CpI2iUDpFx8CohJDowt2tInzfMMS98jsbm150eI4xpNRjjLfiadCOYB00uBptaY8dSpmx9U98i8YlmSWCqIaopmCO4FhIrDKOQDwCV2IG2QbXZ4LFNxVFtVu/yO6zqjCxxaU0aaUFW8y1zU9HUzJbOKCSRbi4uiMwuPUXGvRdCzEccqkDSCqRmErFVapYoB01cKRiC1mbZbi4wBY3JOAzirziLsflyi2XcmJn+VNGgMuomefu616M3AP01vJVetCEaEI0IRoQjQhGhCoOdQEpjUE2+7nqk/wAoBDjb+Qtb6gaS4jhfxWGdS3It4jRWUn5Hgql5I5gTryUQKmOxkp3DeQSC8YB84s1wRtY47Ym6/B8Q+phg2p8TbH7e/PdTxDQHyNCnnWqqEaELM+MwhausB3DVNNIw+jLEg/bKPf6X1yXHwRiWuH8jo+f2Kew3wHxVXUCJWpSQA0iXlkNgIwVZ3Y/zsy4A+RZrW9cphqOFSNAbDnoAPBoMnnurzAhQKkh5FSlgBF+0yLggIcqirEN7ZK7EsAT0ybkABr2S1hdWf4wZOkkl3OCAIkCY1MiJuYaPfgmbhXBp6gsFld+mcZJ3kdFLi11jihKggeCSRY2Hcb2cwHCTiWdqQGNOggOMc5dP79FXVr5Dl1Pp9FX8d5YqaVJ3mkWaFhmJFBR4HUq4YjcGPNFYt+E3YixY6exPCOza19G+WxHMGQfMAnxFtgq2V5JDl4pJQlUrlQFeFEYj5GEjyFWX3GTKtvTq28bnm6jS6gWg3DiRzEASD5AnrlTYMOlQuA8uR0lZVzOAIoN4b/hDrm1h9PkH0uNX4rHPxGGpUmnvO+LrBgeup6q41XuaGO+Fmnn+mg6IWAvG6yKR1Km0m1y5k6ecMf5vkKH07QPU2nTa51VraNzl7o8Jhx9ZHjPKVjAaSefsJlo+TKxnklknjiz+WFQ5wFybGRGUliTdiNr7bgDW63gVPsmsc7vDUwD8jaBoP7pY4k5iYVPxKlmBlga6yRqGkhdmnjmia/fG7WkB2PqLMLW3Dax8Vgzgqze0gg/C9vdIPUC0c7aeivZU7RtvMaqFw14z2TAxS9wR2AkTIFVDq/4cg8ZKMFVsxYbnS9YP+KmczbSBYxrBG8QYIkiLmym2NDYrvSiJqRJEi6bOkmSeSmUTOVB8kZ4Ff6ltbbUH9o3EFjnSARB2NwJjwmfAr0RkkBNvJK5Vte/qqwRH9QjSf9JBrpv8Pty4IHmSft9klij/ABE6620ukXinM8lYZIKFImhBMctROpeNvRljjBHVHkEkhfPzayOI8Yo4PunvO5D7nb5q+lh3VL7LOYZJEgzzLuZ8mZ8GVy9KrMrx23U3+X0WwBFhbPGMd+LNXfLEX0zka+73hXdmMmX3otZ4NzG4kWCrRUdto5Y79OQ2+Wx3jfY2Ukg22YnbWnw/itHGiG2dyP25qirQdT10TPrUVKNCEaEI0IRoQjQhc6iEOrIwurAqR7gix0IWMU1BHw8VNVFIyVEEjoquwZiEkbGI3GTCRGjABJO6FfTXNVMZXocRFFre4fSCBJ5d2CbdZTgptdSzE39/VbDwqvWohjmS+MihhcWIuPBHofTXSAzcJNeOMxzNDIKZ1Sa3w2cZLcejD2PjbcXvr1CzZuXa6WKo6wcTzi80z9MIuC2URhGJxXyBa5Pkrc6w62AxGIxjalSAxukGbb2jU6dOqZbVYymQNSq9KundYJWwDzJFMyMb2eWSNVKqT23ym8e7H31zhp12l7BMNLmyOQBJk7xDdegTctMHnB9/NS4Zo4qhkLLeGeLIk2IElMUU/vI5H+Y6pc19SiHAfE10eTpPoB8lIEB0cj9lc8J5oh4XDJFWLKoWWWRJFid1dZZHl+ZAcWGRUhreL+uuu4Tj6FbDsYHAOAAI3tZIV6TmvJiye6aUTRK2JCuoOLjezDww999xrXVCxumqliyhezwRyyRobf8Ay7SzQ439kaJCW/KP31xvEsMBinmlY6/6gGu/5BxEc1oUX9wZvYVlV1jIJeuCyUuLE+tQ9gYh+o2uPV7WsBY5dOk1xb2djUkf5R+b9uTequLiJnb58vfNWnJKdSqjzYERQsYxt3SEoJZf1u7L9Mj+bXR8Cp081R8d63kLwPQD2EpiSYA2TbzJzLBQLG9RmEdsAyozgGxIBC3O9jawPjXREgCSlElVnFVqKtq7F46WGmaJXlUoZCzq7MFazBBiALgXJ2+vK8exdPEBmGonM7NNrxqPv5J7CsLJe6wVW3SEUodlvTxRLN6gNguQb9lT+2sgdoajcoPfc4t8Jt9Sr7Qei8TQJIYoqdlDzVRgYhrqqxBpFUWuEukcQuB4xJBsBp3h+HqYivkqWhmYSNSbSedy75quq8NbI5wrqLl/iKVnVpXMHWxFUXEbRkILB41DM3UtZfb3t41v8Kw2IwzDSqRlGkEk38hZK13secw1V39qHGDTULKr4yTsIUNwCMrl2BJABEYcgkje3uNaVap2bC7l72lUtEmEq0vM8MKLHFAwRFCqM4dgNh4kOvnr8BVqOL3vEno7/wCVqiqAIA+n6pWkiPSAspYOFsEJbtplBAk8FQ1xh6HuvbWqHDOTtE62u8/l5xvytCpi3vkmev5pp5o2jdJAGGxyiBBB7WBMgsQwBB9wNZtDA4ihUbUY4SD/AFf/AD7CudUa4QfstD5Q4v8AfKOCYlSzIBJiQRmva4FiRbIH1OvoTXBwBG6ySIVxr1CNCEaEI0IRoQjQhZvzxy3Ea+GUOYmqAwcqsZYvEi44MylkJjDAlT+BbWO5xOOE06HagTBAIJMR1AIBvzTOGu7Kqajr6inypkrWgoonwjlxRm8ZdJWdTcq2SltxYBfmvZJvGsR2DcrQXkTHnqb6ERA89Imw4duYybLQOUeNmdGhnZfvUJxkHjMXOEqj8rLY7bBsl9Nb2DxTMVRbVbv8juErUYWOylTeYaunSF0qZliSRShOeDEMLEL63sfTf20ySAJKgs84hSQ1CJDQ0nRjGK/ep1IfFHVwI0k+IxLRot3x2xtcDbCx3F8JQpup0+8SDZul9b+ZO/VNU6D3EE2XabluB1VpmMhzMkjG3xbgDFgBYoMY7KP+Gvne/Jtx1ZpIpiLQBfu9QedzJ6lPGk0i6kcicNp5nkjmDu8Ll4s5WdDGznDbIqShBjZTexUH1Guz4WzD1KYqBozizrb8/PUHkVn1i8GJsvXNnNDyyVEMbSw0tP2zzRrZmawLKsjWSMC9iRdyb2xsCWsY/FARhmgnmTYeW5+Srphn5ykvica1DQxwxtEskJp4I2FmEZuZp2W91UJdVy3LMTrmKJdSDn1HZiHZnEXGb8rQdyTd0aAQnXAGABGw+5UT75U1AFOATLQy2Y/8eSESmEH3BSFgb+WIPpp+rgKWFNSsT3Xd3/KHWcfU26WVTapfDRqPnGitOC8QjEcWBmCtIz0lREVyQybtDIW7QwN1xe6uMfJ0tSZim4qaJAqAAOabAxo4cwdbXBUyWFne02K0XgHEl4ik9JWxXkix6ivG0YZWuUcK3ym6H5SQCoIO4t1NJz3s/iNg7ix9hJOABsUo/aBwmkhmoqYGQhpDJIjSu4EagqLhmtvIyAE73HnWZj6FLD0H1KLQHnQx72lXUnOe4BxsvFfygJKUxQTGMyR4SM6hurdi+T+CHyZjcH8TbHa3J0uJllfPUZOUyADEWiB0gD0CedRlsAqZwvjVBJ0U4lB9yqkkEgYgxxvKLMXSROw3JuVY+SRY767rD4ihiO/TIP1H3WY5jmWK0+KVXAZSGB8EG4P6EaaUFQ87cPMlOZUIEsAaRCbWPYwZSWBABHrbyBpXGYVuJpGm73HgQp035HSs+o+BVEiKy1C9No0ClXyDIndHuIlO17g3ub731xFTGUWOILLgnaLmzvzFaQpuI19+i6x8FmcllrFYo7XIB7XsVb1sDY28eDqJxdNgymlEgeY2208172ZO6j1nBKhImInDJ0wlgwF0BuqgdFidzYb3N7e2raOJpVKoaGHMXctz/qH0UXMcBM299FpnKnDHp4Pim8sjGSS1rBmAFhYAbKFF7bkE+uu2wuHbh6LaTdAs17y9xcVc6YUUaEI0IRoQjQhGhCyH7R2kWuEjssciOjUzSBun0lVeouagrGzSOyuzD5en9NYvFG1HOyuBNMtIgROY7wYmAJAHVMUIjrPyVJxmjq2P3ZxHHTVUnVRVbMqQyuQzgLipkxa4ue4gG9hrDw1XDNHbNJL2CCSIm0WF5IEi/KSNUy8PPdOhV7w1/vccZqKN2dbjqu8XYVOLjNGEgIKkGyDxvpOoXYSo7sK0Ts3NebixEb2urAA8DM36K04NwMyyF6WCOJLgfepFyaQDE/DB72X5hclRvcE62MPwrFYtgdjKjoP5d99tBzVD67GGKY81L45w/h9BGjV880jHZbyPkxXA3VIMb2wUk22te+tynw3CUtGDzvz5+JSxrPdur6TleldAXWUC1955gRtfc9Tb++rPwOG//m3/AGj9FHtX8z6pO/29HDl/suNQhODVlQ8kgax2SBSWkm3J2BC38X0lXx2GwRNOm2Xaw2B5uOg81Y2m+pcm3VQ3pz3T1TtIYfiF5wMY7m+Qhj+GjkntUBpHJAuu5Gax+L4mSM2WnuRYeE6k89GjqriKdHaSu/AaACR6iYETTWU5nuji+YqxGwbANIwGw2A2AJVa5mJxdLDUBFJhnxjU+egU4LGOe74io9HGVSqqAhzZYqkqB3FlymZf1wMi/UnTVKr+Mq1cPNnB8eThH6qDh2bWu5QudRwxYZnMOHSqSA0b26TvJ4Vrghc79j2tldWuCuK2Bc3HUm0Kpy1WfA7eBt5fS43U6k0zmHwnULtQV01MWanlaMIcXinUyIh2OEgJMsA3uCjNHbuGxGm2cTxWFqdjXGY+hPgdHecFVmix4zNt7+Sv6c0fEplWsp+lWYWUrKy9RBv8GaIqZE3uVNiPUWsTtYfE4fGsteNQRcHqCl3MfTKOZ+BUNFAHlkq4osgmUcssmJa4BIYufO17eSNDuHYScxpt9EdtU0lcV5cqZIg9PV09ZC4uoqEAyByP8SMFSNx/h+lvfWfV/wAP4cnNSJYeh8Peqtbin6OuqwcsVFNd46OWE/8A0FUAp/8AtSGNDv6Y+2vW4PiVG1OsHD+sfe5+aDUou1bHgjh5WryimrKqbAjqU0+MZFvHUREQsv0N1P11k8S4nxKiMlRoZO7d/Ayf1V9GjRdcGUv/AO1KuhkmiUQOHYmGmWUvLGZCbEAr8lzkQxsN7G22qfw+GxTGVDmEfE8iGkDz12EXPJSzPYSLdBuurVX3chKNJpJmRlnkuWjMrAAF2dgruH/Lc27beABlB2JP8WIkZWx3oGwAEgEc/HqguyfD5nZO3JPKxjN3MxgjIMEcthZrdzEWDYgntVvBuQNkI6Hh2CLT+IrsAqHly+d+fTzSlap+VpsnrWuqEaEI0IRoQjQhGhCNCFUcw8ASrUZEq6hgrAA7OBdWVgQymy3BHoLW1RiMPTrsyv8AHkQfFSY8tMhZFUcvyUzxLUxUlL02DioIZUfDfpjuxClje2YJxvgPTn8Zhq9AOPfeHWgQYneYmY5t3jMmqb2u5CPfu/kmH7O5I6idkqDm0kKVUcZ+Q5M6u2NgG8RsMvzEgDc6b4VhqEudl7zDlBOsCPmJj5SoV3usJsbrU9biWWWc5Rg8UkWdWwmpliRh5CkyZdMje4fHK24BQnYE6wOOdq0MqUz8JnpIjXbSY8xqQmsNlMg7rzxKnnaJvv1XLPBHYCFY1i6x2CrIVN5LkgW7QSdxrMqcfxFcCnSAaTqZmOZ0t81cMK1tzdSIOFuoQsVFTKyxBgAVgVyLrCCLABR7dxC39AEcE1uMxTaA/wCnqebo3PU/Kbc1ZUJpsLt/oufFnR5CkS3pqOQJGlyevVG3c7G5YISBkb92bH5dbnGcWKYGDpd2RLo2by8/23S2HZP8R3l4r7xFCIpFBya6U5b3kqmXqN9CsJYgezgeBpXhDeyw9XGkRYhvgP1MeYKsr957afqrBJgkk7W2jwYj+UKSR+63H76yOH1uxr0XnmR62P1V9VuZrgqdaURRzU8i5LSkwyKfx0zDKNvqRGQb+6yAedO8Uw7sPje5bP3mnk79z9RyVdFwfTvtY+C78RY/dppS3/beHoHEvrUU/cyiT8wIEi7+HUsLXtroKRpcWwXfF9D0d0+R8LJV00Klly4nwuNFD4/9mdg0iAkdJjuJoiN4yGN2tbyW2IOXI4bFVc/dMVG/CecflPPp6coeewR0PuV0rqGdsVq6yaanhZZQnSUM7IbqHdN5LGxtiLkC99aNXj9bEUeya0BzrEz9jp6lVNwrWOzTomD7L8zBO7Lijzl4wN17o488CNivU6m42JyI2I11HDmubhmtdNuesTb5JKsQXkhOWnVWqnjnLlPWYmaPvTdJFJSRP6XWzAe4vY+o1B9NtRpa8SDsV6CQZCqqXk5rsKipaaPfAYCOQA+Q8iEZD+lU+t9ZlPgmDp1O0a3ymW+n6kq44ioRCtuGcuU1OVMUdiost2ZgotbtDEhdttrba0WUKTHFzWgE6kAT6qoucRBKtdWqKNCEaEI0IRoQjQhGhCNCEaEKl5s5fWuhWMsUZHEiHe2ShgMgCCVsx2BHvfbVdWkKrCw6FetOUykzkbglZDxDOpjZbROrsP4ZLGIgozM7yHtIuzAgADEb6RwOEOHe4RbY778gAPADxKtqVM4C03WkqVkpkasnepmAdjUSQwK+6QRwFlZ8TsXYobt5uyjwNclxvHVDWdRBIa0AmNXExAnlf69E9h6Yyh25UubiCTS0qIxIE5vktsisMxA3A9VJ8eU1gtovpsqOcPy+kubP1jzTRcCQOv2KhcU4jM8OctPemkcLHJG5uGEuCbp3pLmBawsDbu8gbNPg9XDNZiaT7gSTa1r67e4S5xDXkscF85W4Y0LgSZqoLzrHI+bJnZRk1zdj8Zzud3t6X1n8QxIrAuEEmGkgRO58vhA8OqtpMy29+9VOIyThQJ3lkmrWB87owUf5ROij6KNdDxRow3C+yH9LfufWClKJz18ym0iA1FSD4Ijv/wCFtcdUMUacdfqFoD4io9S2FTw+Q7/eaQxSexenxdb/AF75RrruPsFbBNrjUQfJ3sJHCnLULUq8R4eyuXlSWanUdHFZGCr05CMZUXdkYCI+DuDfY30hhcS/L2VFwa999BJkTY6SDOsWiFY9gnM4SAmg1k3WWmqoFRZ4ZGUZAsAhVSGUEgKQ+xvfY3A8aVxvCH4Ki2vmvmFv35+5VlOuKjsqjcK4kKimgjJDTNBGxV0ujFokYhtvHcN/r6+NKV6Bo13vFmhxEg3EEj7e9VNrszQN4V1yDUmOXoJkKeWATxRtuYSCqug9k7lIX0OVtth1/BsXUrU3U6plzDE8xskMRTDSCN0962UujQhGhCNCEaEI0IRoQjQhGhCNCEaEI0IRoQjQhGhCNCFmfH6F6Ws+7wAsldm8YA3hlLKJWv6RkOZLnwQ3m4GsXiHCW4iuyqOYzDmB7jz6JmlXLGlvoqHgvDPu081HfGSCUvAX32zkZDfyQ8czIW9CHHm18vjlM06ucjuuEGOUD/xLQY/eLsMcwjcKy4vwWnRHnlllpFzEr4TER9QEEPgboWyAI7bk+lzrMw3EsYWjDM77SIgjblsfnbmrn0afxmy+cArWlkbN2dbGHqNGYmPasi5oQtmszi4AB7fe2qsVSbTYMog/FAIcNwYMm1h115L1jiTdcJuIhp+HR3AeGnMLr6q6z0ym48gEKCD6qwI866XjFVtfAtqN0N/+LvolMO3LUIPu6uqnb721/MYsf0jbxrkGX7MdfuE8d1C+/JPNRRoQfu/XmmIPyZs6RqfYkFzY+i66nilUM4XTpnVwaB5RKToiaxPKVS1dYGaSKpqJKaF2yOMZ7uszMM5SpWMY4LbtN77+NZdJjmBtWiwPeOumWNGyCTMncRsriQZDjA/Xqr8cAWPqNGXaWVcHqZpWkcJ7KWJP6DYeCfAGk63E62JcDXMhpkNAgT19n5qxtFrB3fVUtPwp5556unV7UeIRVB7rGJXQAfM3RiPb6GRR8w26PA4F1bAva8XcLeNzPqflySlSoG1ARsnrkCm6qGuY7zDGJRsI4lY4i352Pcx/pH4d9ThmBGEoBv5jdx6/oPeqorVe0dOybtaCqRoQjQhGhCNCEaEI0IRoQjQhGhCNCEaEI0IRoQjQhGhC+W0IVXxvl6nrMTMnenySIzI6384uhDAe4vY6g+myo3K8Ajkbr0EgyFAbkikZJFlWSbNChMsjOVDAg4ZGyNv8ygH66qoYWhQ/6TA3wC9c9ztSqQ0FbT/DlgNWgthNEUDkDx1I5CoDiw7lJB82XxrmsZ/htxfnwzgAdjt4G9k5TxYiHhL3PXCZZoBLLQxomQV5JsDKq3vYY5CNWICF8u3O9vUWYPhOJwbDUNQ2/K2Y8TzjWIvGuy8qV2VDEeZXnmHiNLU07RR4u74fDxyMRUi3Uj8gg2URndyQo86yMDhsVTxDXEHeD/NPI9eY0F9lfUewtj2Fd0NBUU0axtwy1xcilMRjJ9dmZCD+oP6nzrQxX+H8W+pmbUzdXEz91WzFMAgiPBWlDy/NVSI9WixwIwdackO0jDdTKR2hVO4QZXIUk7W1p8K4K3BntHnM/wCQ/dUV8Qalhopx5HpfCmdI/wDhJPIqD6KobtX+VbD6a03YHDPf2jqbSecBUio8CAVe0FFHBGscKLHGosqqLAfsNNKC7gaEL7oQjQhGhCNCEaEI0IRoQjQhGhCNCEaEI0IRoQjQhGhCNCEaEI0IRoQjQheZIwwKsAQRYgi4IPkEe2hCReTeFxCtrExutLIq06klhGHjBOIJPuQD5UEqLDbVLMLRpvNRjQHO1Pv581IvcRBKfNXKKNCEaEI0IRoQjQhGhCNCEaEI0IRoQjQhGh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xQREhQUEhMWFhUXGCAZGBgYGB4bIBwgGBoZHB8fHB4bIighHh4xIBsaITEhJSkrMC8uHx8zODMtNystLisBCgoKDg0OGxAQGy8kICQtNCwwLCwwLCwsMjIvMiwvLDQ0LC8sLTQ3LCw0LCw0LDQsLCw0LSwvNCwvLDcsLC0sLP/AABEIAOsA1gMBEQACEQEDEQH/xAAcAAACAwEBAQEAAAAAAAAAAAAABgQFBwMCAQj/xABEEAACAQMCBQIDBgQDBQYHAAABAgMEERIAIQUGEyIxQVEjMmEHFEJScYEzYnKRQ4KhFSVTY7EkNJKio8EWRGSDk7LC/8QAGwEAAgMBAQEAAAAAAAAAAAAAAAQCAwUGAQf/xABAEQABAwIEAwYEBAQFBQADAQABAAIRAyEEEjFBBVFhEyJxgZHwMqGxwRRC0eEjUmLxBnKCkqIzNLLC0iRDUxX/2gAMAwEAAhEDEQA/ANx0IRoQjQhGhCNCEaEI0IRoQjQhGhCNCEaEKDxwMaacR5Z9J8cPmvibY/W/jXhmLIWRcHo4hVwGA/HzYkpHCryBahBJkyD8tycbXW5HblrFwdTFnEvD4iRN3QLflm2uqZqCnkEfb5ra9baWRoQjQhGhCNCEaEI0IRoQjQhGhCNCEaEI0IRoQjQhGhCNCEaEI0IRoQjQhGhCNCEaELy7hQSSAALknYAD30ISvV/aBQq2KzGT3eNGZFFwpYyWwIBYXsSR7aqdXptdlc4Ty9+CkGuImEh8G5kpVqKYFGjWnMhWay2mwDxYx4sWYuzBrH8QA3O4xMDhnUMXVqvqgi9r+Inaw0jbomarw6m1oatF4VzrRVDiNZsJSbCOVTGxIJBC5gB9wR2k63KdVlQSwylS0jVMOrF4jQhGhCNCEaEI0IRoQjQhGhCNCEaEI0IRoQjQhGhCNCEaELhXVkcMbSSuqRoLszGwA+p0IVTwfm6kqpDDHIRKBfpyI0bEfmVXAJH1GoU6rKglhBHS69LSNVe6mvEaEI0IRoQkj7QryvDAwJiILun4ZCCAqN733sDtffyBrG41iqlCkAwxO+4jfy3TGHYHG6RuYkOAKkAWdCQNyOm6rifw4uEX3YjLbXPYQjMQRyPzBM85Enpom36JV4eVE8JubKZGba1xHUI+/r8qnyT6eltatXMaThzgDzaR9TtHqqGxmHvdOUNAj06xTBX7LszJsSgAMlj4wJ3F+4nL31jOrPbWNSmSL2APPQT/AFRblomMoLYK0D7OquSSkKyly0MrwhnN2Koe259SAQtzubXO99dthKpq0GVDuFnVG5XEJo0woI0IRoQjQhLj88UIl6XXBs2BcKxjVj+FpQMFb0sT521A1WB+SRPLf0XuUxOyY9TXiNCEaEI0IRoQjQhGhCNCEaEI0IVNxrmilpGCSyfFIuIkVpJCPF8EBa19rkW1CpUZTGZ5AHWy9AJsEi8Z5pFZMl6eYRRteKKQKhkkt87K7BrLvioBN+61wtsLieJfiW9hhnSDqRJ8hAPnccuaaosDDmeqbmThMzKsktKq53ZLdjKRj4ZlaTK7XuBERYm226jMLWwTG1HOIvHPmbgEAWGhLlMvbUJAHv34Jz+zTis0hnglkaQRqjozkM4zeeNkZwBmA0JIYgEht9bvD8S7EUyX6gxa02BFrxre5ulqrA02TLzPn90qOmSGEbEEHG1hfyb2/Wx046cpjVVhJ32WiUS1AcThRHCbTSF92TcgMoI3DA+bkE7eNIcNrOq0y4vDrkW8T1O0RyHqrazQ0xELRdaKpSrz/Qhokm/4RIb17JLA+PBuF7vw7n01m8VoGrhzl1F/f1jeIV1B0Pus24qzSKyFgGMihg5jUbEYFNxcjHpq24Pk2PbrmKAawhwFoOknxmx5yRqPmnHXEKJPy9CkZ6TktGHNpDZQGdgRNfwMBgR5uxsPTVzcbVc/vixjTWw/L53HhfmvDTaBb34q1Svtkxa4CqW2VxnY2CFb5lQVXpi5IYE28FXsC8hjRcmBqDHWdJ1nmIHSeaLlalynws0tLFG3z2LSb373JZv2BJA+gGu6pUxTYGDQCFmOMmVb6mvFk3Mf3j/aT49faogCssxCKGB8gLbyVGN97qSV1mVaz24xlPtAAQTEeHXoYMW08LmtHZkwtZ1pqlZR9oldNPPNBd+lGQoiV8FkAjhd2kOLF95goj2WysTfxrG4jjX0qnZNMCLmJN80biPh1TFKmCMxUfhVFLHT5tRI8MgZCqBdgrMp3UBCpxvukYsRck7ayMRwzEPa2sxx2cDcnpIu4HwLvJMNrMEtI6e9vorPlTnUUydCeOpeJP4MyxmUhN+yTpFt18ZC9xb1Bvu4XiDDTAruDXixvE+sa8kq+kZ7osn3g3GoKtC9PKsig2OJ3U+zA7qfoQDrSBBEhUqfr1CNCEaEI0IRoQljn/mF6KnUQY9eZunFn8q7Fnkb+VUVm/tqqvWbRpl7tvYHmpNaXGAon2acwNUwtFNL1ZorHqFcTIklyj4+hBDRkehQ31DC1+2p5iIOhGsHx+Y6L17cphOWmFBY3WcGzrJ4p2ZXeRpBc2WW7yebfPaPpgI2wUCw+bXJ8WrVaNZzyJ+oFojkCZuN7E6J+g1rmwmj7MuHR08lbEiqrI0YFha6GMOGv5Pe0ov/AC/TWxwesa2FFQmSSZ+n0AS2IblfC+888QZZjh80UWCA/KZal1C3/pEYJ9g50jx54eadA6SXO5w0feTHVW4URLvJSORqZKLh71Lk4snWufIijTsvfe+C5m++TtrZwlI0aQDtdT4m59NB0CXe7M6yVuZOaq1lLmRYUufhIgbtCkhZXcG9yMTiF8238nKHGe0qZabbczvf2Vf+HgSSl3lDjNYrsI6qQG6XzVJLgx7BiVviDYAAjdzvc31B2M/BsimxsGTyvPj7hein2huVrPJnMT1XUinVRPDiWKXwdZMwrKDuN0YFbm1vJvrXweLbiaedojaOqXqUywwUw1MasjK9ihUhr+LEb3+ltMkTYqC/PNHUSu7iB7oC4By6eQLGxLHESAje+/nz665jF0qNN5BG/wDm06Xj5eCdpucR7C7wcIljbMIqnzc1CegIHyvfxYfpf32WdiabxlJJ/wBJ+4Ug0j+6ncnyB+J00U7C2TkXv3MozQF2vm2QBtkfkG2tXhtGmXZ408Ppt6b6qms4xC3XW4lkm818yzJK0NMUTADqSMuRuwDBUXxezKSzX8gWN7jKx/ExhnBjRLvkr6VHOJOiymfjdS9SjPUyFg0WRso3s7XZAuJdT4Nvwre9hZZ2JLv4xa3MA6DHpvvKmGR3ZstA5f5sqoWgWrdZo5GSMsUCSRvIyquWNlZcmAOykb+bauwXFRXq9k4QdiNCo1KGVuYKZ9oFIYZoatQSAbON98Fe/j3iMvnyyRDUONYXtKeYf5fU93/lA8CV7h3wY8/1+SteQ5rRzQXv0ZmKn3Sb4y2+gzKf5NNcKr9thGOOoEHxFlXXbleUtc18Ahqq+Y4pdETJvBzZWuLje4RYyPbLWTx3GOw9VoadRceB+8/JMYamHNMrl9nFIfvrSRM7xLG0bSMbiQDpYHI7vZurixubZbkY6c4OakOzCBrHIybRsYiQNLbyq8RFoWo620ssy585uqI6tUopVBg+aNluKhyoYxX/AA4pj3fmkVb30lica2g8NIkak/yjQHzv5AnZWMplwlP/AATiaVdPFUR/JKgcfTIeD9R406q1O0IRoQs5+1YDrUZb5cZx++CMf/TWQf31m8WDvw/d5j9vnCuoRnVdxZGoKlK+FSVUnrIv4o3t1QP7LKP5kP59c5wHiOR4pPOtv09NPCOSbxNKRmCfOYOZI6WiasFpI8VZCGsG6hUIct7KcgcrGw3312jjAlZwWccf5jlr1jH3ZY5Fa6shka+3Z88SFbSFXLHYBTvvbWBjcdQrU4Igjnl0/NoTqLRuYTdOm5p/urXg/E8q2GSMEP1mpn2t1IyJSNvdXjLA/ly8ZEaU4I2thq/YO0c3NHI2+xE9bbKeJLXtzDYrt9pPCJAWmQMY3IZmUElG6LwXYDfCzq9wDbBr+RrT4hgn1KorMEwII8HB1vGI81TSqADKfeyuuVePQcQpfu7HpzdLpywkjIXTElfzofIdbgjWox7KzJaZBVBBabrPONeZKZ5FVlsJN7MMW7iPNtgpUnazX97cg7DOw1UktNiY5Hl67x+i0M4e3VVvDFjhDPFMrqVxYsRswxXYAW3Pkkj+1zqVYvqENeyDM+Vz/aJ9YC8bAuCtD5Z4lT0cUlTPIFNQQIlF2Z1iytgguzXZnIIHy2O2t3hlEYbDZqlpuZ+SWrOzvgKr4rx2o4m3SSMpAf8ABHc0g/5xQ/L/AMtDibWeQC41RiMdVrzSwoPU/pNh4uvyaVJlJrbvV9wHkSJLPMig3LYLtckWu+Fl8fgUYg73Y76uwfDez71c5jpGoHrcnqfRRqVps2yvJOVqRgQYRYi3zMP7EHbT34Wh/I30H6KrO7mUj8f5GMVykQlSwAcX6gxNxliM1YGxEsVz+ZDYHWRiOH16T+0w7jEzG48NiOjo6FMMqtcIeF15f57kp7R1mU0d7LOqgyKB/wAVEuHt6vHc/mVTfTeG4k1/cqjK75fPTwPkSq30SLtuEc41cRK1cEyNFPYB1YEZKLEC1+7DcLa/a3sBpLjGELntqgTsfsrcPUgEJFk4fGZGLTATE5qgNl8uLXtkBYjxv6j0sgKzwwAN7otO+3l7v1syidbpr5ViFXUxx3VhHIJXx9OiVK+LWBkC223Ab0AJY4VhD24qEEADfr7vf5m0a9Tuwrz7QOaISFp4T1XEitJh3BMO4Jte8jEBQgubMSbAa2OIEPpGiLudYD7+A1/dL0rOzbBWfJfC5KeKSWVSHaONFQ/NjAhClvZmLMbegKg7317w7CnD0i12pJcek7eS8qvzOt4JGqqsmJ4bF2kRZ5iASZsmiaew3Num4VVHp2jwL8o/PXrnFOOhIHJvxBnzFz57p4Q1uQf35rvw/wC0B+H08ayUyFUA60gd1Lm9mZR0sbnaysw9F22102Fx1A5aVNp+VvnJ6mDzSb6bruJWic1cdFJTGVRlI5CQofxO/wAoP0G7MfRVY+mn6tVtJhe7QXVTQSYCz6HhHRp2eQ5Su6dx8ktMrFrejNIS5/yj8I1wNbGOxGJJ27xP+0/ICw8zutRtMMYm37Jx/uqm9iHKj2UyOVH9ra+gMBDQDrCyzqm7Ul4qvmfi/wBzpZZ8cyosiXtk7EKi39LsVF/rqLnBrS46BegTZJnFuKpxehZo4ytVSOJHpm+cWBDqPzq8bOFYbEkaXqBmKoEMNiLHrt6FSEsddeeHcVT7tEzsGQ4xs5tbewR29g10P0zH7fO62Hf2zmtEG5j6jyv6LWa8ZRK98Ap0XrcIqbmnmVmpSTbtJJeIH0ZCQy/yn+XXb8G4gMXQ73xNsfsfP6rNxFLs3W0KZ+N0KwUk0kMMbTRQMUbpgksiHHYC53Hga1HMaYJEkaKkEqr5JoomZivcKYhATuTJLGsryE+rFZR3fzSe+sTglFzw/F1fieSPAAxHqPkEziHARTGgThLIFUsxCqBckmwAHkknwNbyVWac1ccoJ4mkjojPgQwqDCyRLvvJndXZVF2ul/Gx9dIVcbhqdQtzAv5DUnYefVWtpvI6JOnoaSNGkrJalpVkIlKMZACACrDIE4GMoRcmy2F9tYFTF4vEVv4QbBEibHlGuoMhNBjGN70qxj4Rw52wFVKHt8pIB/8A0/TSRxONaMxpiOd4+qsyUzaVxfk6ip+773UDbfYPcL4BtGSQPQaubxbF1SJptPj+7lE0GN3PvyU2gqTJhHFxWWGN2AAUQrIxPokUMfUyIvu+JHmxtbXRYJ+KdHa5Gjk25+sekpSoGDST4rYaSnEaKgLEKALsxZjb1ZjuT7k601Su2hCXeeaXKmMgqpaVojkJY8iAPXqKPKe5Pi1/TXhQsvq5Y5iFq66R2YCzxCCUH2s8UQkA/rVf31gY6vjGXDabwPI+hd9CmqbaZ5j34L1ByVRgmT71Ob7kkqL7EXPYLmxIF/FzrFdxbFx2fZtjlf8AVMigzWSo9TTcMiUn7zO9iFIjsxuTYDZPN7jVjH497gMjR42+6iRSA1K8VVFDERLT9WUGO0sEzsBLmxWKLGPEly2dr3AANwQdO8P4jWpOLKwETttAlxJ5AR6qurSaRLVpHLfHaCN0gWnajkPbGssWGX8qSC6sf5crn21v4bEYatJouB5xr57+qVe17fiTnppQWccyRLBVwJCt5EliKADbpVMnTeNh+XFHYegEan8OsEYd2H4lLPgqgyOouffVNZg+jfVqbeKcsU08fTaJFQurviqjLpsHAJA8XUX+lxrca1rRDRASxJOqUq3iSVMz1shApYAUp/ZvR5bepY9iW8qLj59cnx7GurVBg6PO/jy8tT+yewtMNHaOUDmyZ5RDBECJZSAo2JDuCq3+i98pP/K1m8Gwna1+Y+wufWw/1K7EVMrffv8Asrri3OMHDBFSU8RmEARZypAWCMWW7H1fHuwG9gSbDXd1K9Om5rXGC6wCzA0kSE+A6tUUr/aRHeiLekc0Mrf0xzxsxP0Cgn9tL4thfh6jW6lpHyKnTMOB6rOqXgDxRwVdGxjmjXFwO6zKSr9v4lLA5x+vzL3fNylDi7qOIc12hMjqDcA+Wh8jbR11AOaCFK4LWxO8tPKgRZwcoibqjPclUP4onuzxsNh3IbEKNWcXo9o1uPwx0N+YPPy0PrzXlB0TSevlCsj5UE7lamnIkpKjyWC36b/Vh8rA/MMvO+khW/Dvbj8P8J+JvI7jwOo5eisy5gaT9ditE5d5njqERZSsVTkYnhLC/UVcjhfdlK94P5SPW4129CuyvTFSmZBWc5paYKsOG8Egp3keFMDKQXAJxJUWBxviDbbYD09tWAAaKMqq59izhijYXiknRZR6FbMwB+hdY1I9QbeukeKVX0sHUfT1A+4n5K2iAagBVFJxeNJXikxQBQQWdO697jC+QA23Isbn218+p4OrUYH0wXGdADbziL+K1TUaDBslHiPCkicMlpqNuwqrA2W5IiJBsACTgSbWJjNuwjWpV3uBa6W1Re435x1/N/u/mVDmgaXHv2PTkmejqoFVY6cJErC0ZCWUMPKOuxVvHa1idx5GsupTqucX1ZcRre8cwbyOokeSuBbENXM1BJPVEkcg2ZY3azYjzH7m2+JFyPF7HUsgA7kEbEgT5/rMBeTOqruF8ZNHUdX/ALwpQHJ2vkhBtJBM3YhPho3KgkXBA89HwvGMoAtcwCTsO8DyI1I5ET1SlamXXB/ROnDftBop5FhV5BM3iPoyMfTfJFZCN/Iaw10tOqyoJaZSZaRqmStqliRpHvioucVZjb+lQSf2GrF4kyq+06kZT91DVDXxAI6KX3Fi0wW/+UMfodL18VSo/GfIAk/L7qbWOdolPg5JdmZ3jzk2SItHGzlL9OGNtwijvZyASbnYX1x/Eq4rvLwxunIGBOriNzoBJ9YT9JuURKu6eobPGInH5pZpGYgD0CBj672J2tc73F8lzG5ZfroGgD5x725q8HkoXHKikmjzlhV2veHIWY4nZ72uiX/EdjtsbgG/DMxNJ+VjiB+blfaNz0GnkSIvLHCSFH4FRJCwmq5EWTdo0YhSCwxMhUm4YrZQDfFAB5LE3Yh1SsDSwzCRuQJ8pG03PN19AFFoDbvKsq+eKrp6pXA6aA2cOrfKuQcYklGB97EWB0tSZVwlem4SHTpBB1iLi89FNxa9p5J85bmkekpnm/itDG0n9RRS3+t9fSisdfU4NAs71OA6zAAuxJsFFhjc2UWv4t5PvryBM7olLvMfGVq1WnpZAySqGmmjbZYjftVh+N7Fdt1XI7HG+XxbiIwdHu/GdB9/L5lX0KPaO6JRp5hW1FxZaGjNx6LJIg2O/wDhoNx6E2O4trkXtOFowb1anqGn/wBnb9LJ4HO7+ke/koq8UlmneWkB6zAxxuR/AjYLdhfbrOAp3/hpjkMmxbfw5p8JwwFT/qG56f2+Z0tcKvmu+2ihcf5bSmgCDvndJbsSfMkZiAW/q0ssdye5j5OwAQwWNq4vETtmb9Zv4Bp6DzvbUptps8it0gTFVHsAP7DXZrPS3zDzbQRPJSVTm7R/EXpSMuEgIsxVSACL+uoue1upAXoBKTeXq5IpDCs6TROfhTI4YPYWF7HaTEAOu265j5mx4zjnDDTPasHd+nT9OlthOhhq02OqOYuFQVZNOWMFSLtC42J3BJQ/iW9iyeQd9jZtZ+CxVfCjtW95hs4fY/Y76cwrajGv7psdlXIJapVp6n4XEacZRyDYSgfjQ2tY2FxbY+Ra40wezoE1aXeovsR/L0I6bXvzmCo3d3XfEFU1dRLUVhlSNVqYVRVfx02iJkLMPOLF0RlPhc/I3OhhHjBU2lru6STHMGBHkASOZgW0VLx2hNrrauWeOJWwLKgKtcrIh8xuuzI31B/uLH111bHte0OaZBSRBBgpYquNTkz0dXS9Yh2KNHKqExl8o3s2JUgYjJCbMvodI43H0MP3K4MEcpB6f3VlOk512qubiEsEZjhEVIqKXYRESy4jzLNLKuKDY5MVcnexLbaTo8TfijkwVPuj8zrNHgB8v0VjqIZeofIapUqKDiPEJC9KWyXtZnJJ33xkDAREEEHBhkAQSinVrWfiRD5qDnDWj/Sfi8x6rwnJpb1Prsu7cKroCFqKOXIkANB8QH2xIuLeR05xiBfF1Fl0pW4TUB/h3HX78v8AM286tOqm2uN/fvkfVXiM5Ko4yN8TuVJCnfEtuJEPdgxyXusWvrnatLsnOB7pGx2PXo7SRY2kBNtdmAUI0rQpJYMTEXcqgAvY5EoPAJWzgfnBDXDAamKjajmzo6BJ9BPgbH+m4uF5BAPT376ph5IrEgnVVKmCsBkiZRYLMFu6j1AdVLhfRlk9xrpOCYxz2uw1T4mc+X7aeEJPEUwIeNCn+WQIpZiAqgkk+ABuSdbqWWQVVUZX++FR1qthHTR47rDfsv6qDfqyHzYhR6a5DieL/E13Ux/06ep67+J2b1un6NPI2dypENAeoWxMhjjb5rDLI7KTsBkysz2sLWXezayXVhkiYzEadP0kBvryV4bdcKx5ZIiEDuLF26IyaSxGTICPkvt1CDYACNTs2m8HhHVahyNkjnoBtPX+kG5u46hQqVA0XPv3v6Ks/wDh/ilQuVNTmAeQ8hCt/kSQ53tYCSSzAHtCbjW7Q4TAmrfpp6x9BbmXapZ1f+VHAZKuic08hkglZh3I+V2ckLl94DAliCqsewkWzBsNXk12EU6ToOzXNABjkW/36KHdNyJ6g/qmiomkn2qaWKqCmxeJzTy7G5jljbYqfxKXsfy6VPGaDXZMXTLXA7jMPEH9vNTGHdE0zIV/wDj89ZVkLEIqaFD1DkHJlYgKl17RioYkAnyt7a2cPiG12Z2AxtIifDoqHsLDBXL7RuNMsf3OAnr1CkMV8xxXs7j2Y3wT+Y38KbV4zFNw1Ivdrt4/pz6IpsLzCzfgRlkSWip0SFWdXfA/IkiJktx5GQezHcggD1ZeVxXZsc3E1SXEAgTuQTB9ItsbnkXmSZY2ysZaQ1gFHSExUMJtNMNuqVNyiH1GW7N4vcfQrsq/hT+Jrd6q74W/y8if/UKRbn7jfhGpTHwOSnWMimUCGMW6g8MQTfE+X3uS3qT5JvbNxQrufNYy91438+XQcuQhXMygd3QKoouKUz1S1NXMkcKENEhOTyslyhVFuxRSS+Vu5yLXCAnsOD8O/DU+0qWO09dT56DkOpKQxFXOYatF5c5lp69Xamdm6bYvkjIQSLjZwD41vBwcJBlKpP8AtF4UyVC1C5BJekkmLMpyhdii3UgjNJHQG4GYjHrrI4vQLmCqBOUEaAwDvBnQgT0lMUHQY5qDW8pwzKGzLDYq0ncwsb3WXaVTceSxsfTbXIUuJVaRLYjmBYHxbdp9B4p80Wuv79dV54jw9+l0qxDUQg3WVP40RHhrKAWI3+IgB918nRRrN7TPQOR38p+F3S+ngZHXQIc0xDrj5qHXTR9FPvUucQIMNYhGSNewOQvv4uD++YytfSa/tD2LYd+amdCPDly+1pgSI7xtzVOvGca6OUyRS5BUMsLgo7IGAuAT03ZJGGB2yWOxNzi4cLmwrmBpbEnK4XAMb7gEAyNiZHOGfvg69QrnjVdJBLNJSSCCodVBBBKVCSERo4FxaZC1r+dhfYi0+EY2rh2hp7zL+LSASfI6/uDPlemHGdD9Uzco8Zh4ggpa1Yp5orlHZVZZ1TtMiBh2uPDr5U/QjXT4bEtxFOYg7tO37cjuknsLD900S8u05p5adIkijlBDCJVTdh82w+b1ub6ZgRGyh1XXl/hYpaeOENkUHc9rZsSSzke7MSx+pOhrQ0Bo0FkEzdWGvUJM554SP4wAxcqktxcK9wIpbe4bFW91IubLrG4xhM9Pt2fEzlu3cfomMPUg5Tofql6WV1Qy/hMaSKWPym4DJJ7gq1svJC+63PHta0u7PeSDG/IjzGnM8inyTEqppprZxx3U/wAeIHYq8EmLfqVdVLe6SHyAL6NOo6lUZX3aQD1BEjyIJA5OHVVEBwLU4c6caWooqZEuRXFbqDZunj1HX9TtGfbO/prrMfiOxw7qjTeLHx38tUjSZmeAUoHiGUhlBBbJo0b8K4usRK7eDI5RR6lA3qdcb2MMyEWgEjcyC6/kJPjHJaGa8++SsOLp2MJRaJ5DdBv8OJd7j1yxChfTqX8najDS54FO7gBf+pxtHhMk9I01k+wvp9loPLPCzBHlIB1pLNJb8O3ai/yqNh7nI+WOu7weFZhaIpN21PM7lZlR5e6SrjTSgqPmTlpK1qcyMVEMgcgDdwpDBCfRc0jY2842286i5jXEEjS4+n3XoJCmcQ4FTTtlNTwyNa13jVjb2uR4+mvSAdV5Kzjm/nJ0KxcMeKKKmOV8e2YowVo0VbfCXK7OPJAUeuk8Rjm0qgZEneNrEiepiw8/GxlIuErnS1oiSqm6nUkvaSqfYPIAb4j0hjHoDbyBvcnjsZUq42uw1d7hg2bt/qd+h000KYbTaY9ffJLXCOIQCGQTTrTRSNmyGQCaRFVY0QAHJEwRbt5JLWsO4uYijVNRppszubYGO4DJJM6EyTA0AAmTZVtc2DJgfNMFXGkqRpMDFT+I6WIHKUDwMV3ZPfwvnyLOc6m5zHF1PvP3edG+Z35b+fdVpgiDpyU2s4TNVIElxhgtiIFO1vA6hS2Qtb4SFR5GTapp4mnQdmZLnfzH7TMf5iCegUiwuEGw5KLxXgsVNTvjIyEqccG6KKSN3ZYsclX5jkWJt7nVtDF1K9YSJvee8T0l03OggD0XjmBrfY+idPs94S0MDySBg9Q/Us3zKqokcYb+bBFYj0LEa7rB0DQoNpnXfxNz8ysyo7M4lJ03OlbPlDLFSWcyxvTmGaU/CbB1ZgwHqp+XwwOlMTxTsHuaWWbF5A10181YyjmAM6qNwfiFTA7JLEXgJOJBcyKPYrKqPIPYqGa3nI92uXx1PC1zno9w8jEeRBIHnA5QnaZe2zrqwWFwepw+YMoPfTPuo+i3s0L/AMp7foNJlzfgxTIOzxr57OHXXqpwdWHyUOupkqRIELUlS3zAjsdvTMEWJuBZu1jbYkebqT3US3MO0YNOYG8fcXHOCouAdpYrhFy9FWCRalGD5FhkcyA25XfcFWJXsIuuBBs2rHY2phi00SIiLW8/MX7wN5EWXnZh85lF4qhhpe5zU08RDRTjd4niYNhNbcrkuJa1x+IC2QtoEVK9hke6xbs4ERLesGY325Lx1m3uOf6q2o+HQS06vkY2VrxzIbFd7xSA+LlCtz4NypvbS4xmJw2JlmvL/wAh6z9Qpdmx7L++ScuVeZGkb7rVhUqlFwRssyj/ABI/r+ZPKn6WOu2wOOpYynnp+Y3CzqlM0zBTRpxVo0IVfzFTLLS1Eb/K8Tqf0Kn+2hCyDglQ1TTxRS7iopFzP1M7L/qHb+2uExLG0Kzns/I8x/tB+wWmwlzQDuFLraWxp6hQTLDdyPUgrEjD63RlJ+t/XVVKpIfSPwut83EehBjopEaO3C91EqhmWLdqZDFT/Q1jmS6/0xhbewXT+IxLq+FoMqHmXf6LX8fqqmMDXuI8vNC8EjSKKNB2xupNvaGSRk/XuDHf8w1nHFvdUc92pB/5AA/KPRW5AAAPcKOakz1vDw+yvXTAj3EDI0f7XiQ62eB0GNrHo1p8yDP1KXxLiW+ZW066lJI0IRoQs+5i48a4tBA5SkU4TTqbGVr26MJHpfZnHn5V9TrF4rxUYYdlSvUPyHM++ptqxQoZ7nRK3OMEEKpEAEQgRnFSWJdkAVQAb2iSXtA8lPffnOHPq1SXkydb6WBufFxbfx5JyqGiy7zcE++dOOpIhjAvFSKbnEfjmIPc3jb5QfOR1W3F/hsz6IzO3edJ5N6fMjSAvcmezrdP1XGo4P3GKnYxRdgZzbELG4dnx2SxKLGosL/FO4GpsxVhUqjM69t5IgCddy435bleFmzdFYwSlCy0cZmmbZ55idz7udjb1CjEWPaCNLObmAdiHZWjRrft+t+plTFrNueZXaELTsWnmepqbXxAvhf8ka7Rr6Zsb+7ag7NWEUmhjPr4k6noPIL0Q3UyVTx1VXLP1pIIyq2aGMiSRQQbhn6S4OwNiFD2B37jZht4Kvg8EJaMzuZIb6AmfMifKyWqNqVNbBXXCueeIzOqRw01QWRnsiywlQjiO5zL3BYkA+uJ9tdFg8YcQXAtjLG4IuJ/ulKlPLF1cc68ntK5qaUhZbhnS4XNkFlkRjskwHbc9rr2ttuDGYJuIHWI6Ecj0+YNxdFOoWKq4fxUz/CZzDUL5UqLn9Ua+31QkeznXDYzh78G+Xslvn8iPuPELTp1RUFjdRuIJOGvPSiYDxNSuUlA+qkhgPortf29NeUjRIinUy/0vEt9bj1aPFDs24nqNffml3jshklSOSWSWMjsDriQ2QzRzFiZG6eRRL2Ygg5G2tHCtyML2NDXbwZERYiZgT8Ri02gKl9zBPv3omWl4JFTqZYZnTKxLKM1PoCyC62tsWABt+IazH4upWd2dRoMbGx9dfK4nZXBgaJBVdxStC2mjw60hK9WJwYpAsbyHrJu3yRtbtYjYAnxpihSLppvnKLwR3hJA7p01I3A5hRc7ca/LzXrhdNUUu606tSOLvCpuULbkxI34DckxE/0geD5XfQr6vioNHHQ/wCYjf8AqjxO4Ghzdrcvf0VhJwczR2jlGK2kpJgSXife25+ZPAsTcgkHUKOPdhawqAQ6YcNiP1+W69dSD2xtsnTkrjjVtKskihZVZoplHgSRnFrfQ2uPoRr6FTqNqMD26ESsoggwVL5h45FQw9abLp5KpKqWIzNgbDci5A2ud9SJAEleJG5l54Sviem4eJHEgxmnwZFjQjuClwC0pHaotte5O2kcbj6WHZMjNsPe3P8AVW06ReeiXKIlIaNlAUlc7DwI4kDAb74kgt+h1ydWH1KrTe8ebjHqNE8LAK5qpP8Aty2/hqcHH1cRjf8A/JH/AOHSTG//AIpnU3HgJ/Q+qsJ76rODyotVVqQCtIoa39MWMf8A6eQ/fTWIa51Ck4a1PuZPzhQYQHHopnDnaOnmjc3lUgfW0jmMf3ZJP76prBr6zXtHdP2E/IEKTSQ0jdUlZTu0VC8XbLkWRj4WeIFjf6HpgEflyPpY6eExP4fEVHbNjzaTb0n1gKl7M7QPcp6pvtWpFjP3tJqedFu8Jidtx5wZQVZfZrjbXV08RSqtDmOBBSJY4GCE9wyZKrWIuAbHyLi+/wBdXKKUOfK6SSSKhiYp1lZ53GxWFSAVU+jOTjf0GWs3iuO/B4cvHxGw8f2V1Cn2joVLLCKcqcA2HZSwR+nba+9gGtcFjsovvvvwjXGtImJu9x96chufBacZfsFR1FNVrIKiZIuuzYRm5ZYlbbGPawc2F5GG52uBYB5lTDOZ2VMnKBJ2LiNzfQbAG3IlVEPnMdVM4bVJ01aFxAJwH6khEtRJkLghe4eDcXuB4wA1VWpvzkVBmyWgd1gjrbziJ/mUmkRa0+vv3C5ce5ahWNpMmaRrEdVmNyNxc5BkUeSVKhQCbalhcfVLwyIaOUfSCCT1mdJXj6TYlRuF1RMZGdTLHdulBEoRil+1nk7WN/IOQ7SMrm51bXpgPmGtNpc64ncAXFt7G+ll4023PRXvDYKki3ShpI/OK/EkP6kWRT/49IVn0AfidUdzNh+v/irGh3KPfvmo1dWS1ZNNSXk/C75BQfcPINkX3CXk32Vdm1qcN4PVqOFVzYG06DwB1PKbcydFTWrtAhO/KXLS0SEkh5nt1JAuIsosqIv4Y1GwX9SbknXZUKDKLMjP3J3J6lZ7nFxkrL+aOCtHVstSpnJmeTKXOYmBjdTTxs2F474OgBIABAIIGsjib67Hk5iGkd2DlGbcOdE32uBtI1TFENI0vv8AsrWn5TomRZVSKRfmVo4ot/0Mag3/AEOuXfxHFtcWOJB6l33JTgpMif0XNqungNlrKmn3tjMHZf0HXUkD6Bhr0U61XWk1/VsA/wDEj5heS1uhI8f3UHmDiBcLE5pKkOjv1OkRgqFRcDqG7XcWsy23JKgaYwlENJqNzsggROpM/wBOluRnQAlRe6bGCrHh/Dp6KL4lcFUfiqMZFB+ptG3/AJz++lqteliqncoyf6ZB/wDYf8VNrXMF3evsKLxquvGHApJid0eKUo7Eb9i4uH2vcFgLXubXOrcNRh+U528w4SAOpkR0MTOl1491psVN4VXPNTJmk8DKBjInxF+ni+a29wR/MT3aor0WU6xylrwdQbH7QfA+Wyk1xLeSt6us+7RLdc5XOKxxjEyytvZQTtc3JJOwuSdtUYbCvxlfs6fzvA6+Ck94ptkph5X4YaCkbrEGQl55ivjJ7swX1IAsoJ8gX19Jo0m0ababdAIWQ52YklKnCvtBSrhaKuo5SXF7QoZlKvZ0BwJaNwpW+VrEXBHpQcdhoOZwGo71um+o8FLsn7BK0/MNPUNiaxqemQkNHNMGmktti2AyRfe7szeDbfWFjMNSpmcJhyXH80HKOoBt4Wgapmm8n43W5br5W8zUhjmInjLvEEUFhcALIxXbYXBx2/ExHgDSFLAYgPaMhgGTbeQAfW/gJ3VpqMg3XWt5ppI4nxqIpHzWQ4sLsUCSG1/d1C/S/wBNQp8PxL3jMwgQRcaTIHoDP916arANVCm43TL1rVMJZgsbsGBy66/EcAncLIQ30UMNXtwlc5JpugSQI0y6DzFvGCo523v7KlcS5lpZfiLUQq+cJtmPRlk/cLIAT9M/fVVHAYin3CwkQ7bxHzGnWF66o078l9bj1DJ1ENUkcckgdCr2aNiisGH5SGDD6EAG4dtAweLZDuzJIEGRYiSI62j+4C97RhkSpXAOZIC6w1byVuHcHpmEiPidmlgjAcWuNjmt7H21t4OlgqX8Z1Lsnf1TY9CbfQpaoaju6DPgmmk+0brV0EEcDLBITGzy2WTMqzIRHfJU+G4uwFydrWN9aniqVR+VhneRptvpuqCxwElWfONC6SJWRqXEaGOZFF2MZIbJB+IqQTj6gtbcAFLi+AOMoZW/ELj9PNWUKvZuk6Kpr/iIkkUuKm15ETqMyNuBGRe1zib2O3p6jgqXccWPbJ5EwARz8L7habriQlvmviTjpRLBL09wXd8SbqQcT3NfEsC27KCxxPldPAUGd6oXieQE776DWIGhMCdjTVcbABTafiIjRSJqCmD2xIfq5foxMeX676ofQL3GWVHxrbLHl3oUg6BqB78lC5j4NM2M0k/VjBX4bBem+RAUNGiqWFyPxNY27W8G7B4qkJptZlN7icw5wSTHoPELyow6kz9F0oOOFoFkeop6RLspRI7sCjFTixbEjbyENxbUauEiqWNY6obGSbXE6RP/ACQH92ZAXaOnpanZpKqpuLXcS9Pf+UBYv3I1AvxFC4DGeGXN6yXfNegMdzPr/ZRuN8s0cCfw4y7XEcYp4mZz7KAqsfqcgANyQN9W4bH4qq74jA1OZwAHqR8jOwXj6TGjT5BWf2XcHkLtKjtFCIumyxSOYXmLgsYlckYoBhkNixcDwb9jw/tiwuqEkE93NGaOumv0WfVyzbzjRN3OnEqOOMR1adUt3JEou5Kb5qbjp2/4hKhfzDTVapTYwmoRGl9+kbzy3UGgk2SDQRVLydSlAjjY3PVJlJFhbuTpB9vUtL/VrjeIVeH/AAhrrbSB8iHEeHd8FoUhV1ke/RMd6hR3tAf2ZR/qx1h/wSe6HfI/YJjvdEvcwxRhCzilV13Vo3Ky5eBhipJY3tjY3vYgg21o4Rz8wa3OQdQRLY63FhztGqqfEXj7r5yzFxAwqTNAq22vCX8exWRLj0uFCn02toxrsEKh7jif80fVp+ZJ53RTFSNR6fuo/GqVnIvd3F7iGhkTMMpUr1CSo9CLnyq+lxqzDVA0ch/VUaYjQ5bH9iV48T/Y/VW1FxM1arh96jb5WkVFRbjyQJclI/QN+p0pUoDDuObIRqASSflB9YUw7NpK6cU4mtJW0NVLvTASRNJ5EZmCYObeFOJUt6X+utj/AAxUY2pUpus4xHlMqjGAkAjRaX2yL5DKw9NwQR/qLa7FZ6zTpf7LlFMQZupvEIrM+EahbyKSMe0Kpa5DEX2Jtrj+NcJg9sHgCd7amfPfy8FoYevPdIWRFrljYi7tsfI7j51qgQAOg+i7Thv/AGrPBWHL/DfvVRFBkF6jWyNzbYknYj21ZRaHPAKOJVnUcM57dRH1COGcGeoqBTwsjsWIDklFIF+7u3AsL23P66l2M1MgVH/+mG4IYl4kkaDn84Hj4aph5m5Ako4uoJxKVF3URsthtcq1yGtkNjibXPjV1XChrZBWdgePOrVxTqNADjAibcp9hJ6IWNlBJ9gCT/YaUa0uMBdFVqspNzPMDmV5v5+hsfoR6froIIMFe06jKjczCCOYV7yNU9OtVhG8nwnGKAE+U33I21n8Tp58KRIFxr5rE40YNPz+y0zlHh4r5468kCKMnpx3u4dQyfEHhCucnbuSWBNrAa0eEcN/CszOIJPLS8b76BcnXrZzATpxzjMNHC89Q4SNBck+T7BR6sfAA1spdZ7wCCT7jGHLwuxeQIhXMB5HkWMdQEbIQtvT3Fr6+dcRrU6mOfUYAWzvMaATbr6rWpNIpAHVQOM8Tuq0yRVOZIc9RC9wjAg3vYgNiSF3IFtr3E8PQgms5zY0sQNfLcTE+O0HxzvywV24LTyKipBKilRbKWglQm3kks63J9TfzqGJewuLqrSZ5VGkfIFesBiAfkVU8yx1Ykj+9TRmAmzFFMNgdr5AyEL3AMVxYA3vjchvBOwxY7sWnNtMO+UNva0yJ2mFCpnkZjb0/VMXDYggHRWiUAWGBv8A6gDWdWcXH+IXnxVrbaQplUtWVPTeAG210dv/AO11Sw4YHvh3qB9ipHPtCXaciGT/AHhA8wewIjawbzsUYBptvwdWT6J79Vw2vw+xgyNzcD0jL4lo8UlVbV9+/utX4NxCGohSSmZWiIsuIta22JXYqR4KkAjXTAg3CSVNzdyelb8QELLjgb/LIobIK9txZu5WG6n3F1K+Jwza7RNiNDy/Y7j73U2PLUs1/E5aJliqF6jkbCPF2I/MQhBx/mKIPTXIYvgLqQzlzQPH7Efcp+niQ60FQ5aaOoOT8KZid8pOiB+v8Qt/5dItqVKIhuIA6DN/8x81aQHas+i5cRpkC9OSKliW2waocstvBVUUWIO4IYEG2+pUXuJzNc9x6NEepP1Ci4DQgeqgcGqKk1HRiqI2T1cRMu+7NZS+OwKXbHcuu3khjEMw4pdo9hB5ZgegvE3vabAHoFFhdmgFWfFoZQjqXmYWsZpplgQE7CwgCuTf6C+250tQdTLgQGg/ytaXn/lI+fopuBj7m30UeCujSLoyxTGxLiNAwLB3JRX8YjcLiWta2VvGrHUnuqdoxzeUmLQLkc+cgTOnNeBwAghXSs3SRZkiaIxs01heNUt2ov5v1I8KTYXA0iQM5dTJDpAb/MTuTy/U+Ks2voqqPgEUbFKerraVe28cUpCAy3tYMGxO3pa2telxzHU2Xyu1udba6EKg4akTuFN4LSQ07HprIZJJGjeWZzI7MgJXJiScSFJFiPTa50hjcTXxXerOkAAgCwg6+Ynr6K2mxrLNCyFct8rZZNlbxfI3t++usMWy6QPous4b/wBoyeSueUKxKeqgnkviji9vQHY7D5jYn/211eE4VTbhi8d55Fjt4D9V8/4vx6vXxXZGWU2mMu/i79E3cI4NwqrnaNDUOZD8J1AQiy3N7AHa2x9Ra++5qrNqtaBUaI8B9dfQpahVbmLqTiD0J+mnqFB+0A1VNBSCR2WHomGwOx6TAAswJDZqqOAT4B+uszGNP/69OXvkuj4FWoh7jXAzahxj3Jmf7J1+zvkiOnjWadL1BF8txgGBsE8MrBTYsLebemp0qQYOqRx+PqYqoSScuwS59r/L6K/3uM2JCKwsSGvcZEj8VgBc7m43NrarxLAWZuSb4HialPECkDZ3Pw8dSlTkAkcQjIIAEcha/wCWw8fW9v2vrneKx+DdPMR4ra41rT8/snKp4bDI/wB4R6ijkaLrSvBIU7fTqLuGa1/w+h1m4XiOLwo7Njg4B2UA8+nTzXPPpU33Nt12pOB06yh5pJ6mZJMFepcyYMVDjFdlX0sQPOoYviuNxLIJAaRMNtImPHylSZQpsPVdeI1DGNHqIrqGKSIt81YEgSQsDkRbusDfE38gqVaLG5y2k68SCdCOThp05T0MibiYlwVZxOo+8OjKGxiupeRni7rrs7pZkNswD4JYgkeC1QZ2LSHauvAAda+gMg7Tva3MQccx8PJWsFPUMDjJPCw8JJ0pUb9HAL2/VlP00o59AG7WuHMZmkeWnyPipgO6hKsUz1DN96mh2Num6SKHBsRdw7FRcFWTwSpuGFtarmsotHYtd4ggkeUCeYOsG0FUSXfEUwLRLMndR086/wDLnzH9pFUX1nmq6m61VzT1bH0JVsSNAfNCVyUikrw2aEW8qsTD9B0nYn9LaDRdiDBrh3m4f+QC9zBn5Y9PspVNSzcWi+F0xAW7siPKkGzqrFyQbHA9I7WJtrbwPAX03B5cB1Bk+VgPPvJarigREJ75d4HHRxFEJZmYvJI3zSO1rs1th4AAAAAAA11FOm2mwMYIAsEkSSZK58x8xQ0afFliSRkcxLK4QOYwDbI7eWUe++prxYhHxGWDOscAgBXdyxZZpJSG7o2/htZio3XC17WIB5XERjKnZuMucTbQtAnQjUWnQzpqJTrf4Yn2VeUHHSqRo6z1QqIxNGIssrtYyKxuto8m2yNhuPAGsyrhA57nNLWZDlOaI6HQ96148dZV4qQADJm67NH0LMYKejLntSKMT1En6WAGW9ybOB6n11AO7Xuh7qkalxLWD56f7Z5IjLeAPmffqotTTMJAS0iTv3rF1BJJsMepIzApAoFrsgGwAFzYG1lRpZAALBbNEDnAAu48gZ59V4RB6+/RTeVHEuUlRMssy/IzntTukT4a7AHtILWyJuL221Tjx2cMpNytOoGpsDc352Gg5KVK93G67zLEscxUNJGjHqNfvqJybBQw/KxAsNg1gLBCNVtNQvbNiRYbNZuY6j1FzMr0wAfclQK1KiOJohKpAaKNlsbM8jAtEoubdpAv4s9sdtX0zRe8PLdnHwAFnHz85GqicwET75KTUcQqJ3WJI0UmXeQggMadsyAf8hTbIb3uDddVso0KTS9xJtpyDhH3m8aR1Xpc4mB7hcKni09RiOmYVGMzvsDiHUZqe4Xt+H2BuRYKZsw1KjJzZjdoHWDY6evPQakeF5d03WdlbFgTezsLn1sx10gMgHoPouw4b/2rPBfVa21v1/T2H6+p+uuhwXGKdGiKbwSR4adFynFv8L4jFYt1aiWgG++vWx8UyfZ/xfoV8JxJBuGt6DFrt+wv9bf2PlfiYxTsobA2O/Xy/RKO/wAPHAUO0c+XbgfDrAvYz5b+afuakkFbQ0wtHDMxDOLd2CD0tbJibE+cdvU6oLoIHNLMol7HPEd2PmYsnCoqZFR0lAuVIDXsDcWFidr/AEOJ9svOpKpI9bzItRQ1lNxCNaaqSMCzf4jKM0Kj3yAOIJ8gjY7Ll8sIfZazMKW4hjsKS8SDppfQrMOCRM0xCMVYwuq2Nsi5RQpPsSwB1i4lwbSlwkZh8pJPiIW5x0SGR1+yfG4hUVCvS9JVZ84GlPy9ga42IJsCbECxuPkuQMEUaFFwr5pAh0b393k266nCzOd3Y6LjxHjc8sD/AA1jOHXzsbWiZSH9jjZTYE7DfHwZ0cJSp1R3iROWPEG3nfl0leOeS3Tqu9arli1Q3UjjZeoov/DlUWkUg7KG87XHTbe1710ywNy0hBIMH+obHqRp4i0r0zMuVnSqqzlZWCzolix2WeIkAMw8FgbAnyp/lexVeXGlLBLSdN2u5DoduY6hTEZr6/UJf4izpUmGlkbo2a8MbL+BYTaHIFRtJ/DuFNha19aNENdR7Ws0Zrd4g7l3xRfb4rlVOkOhunL00Xvh46aGWKSWSJrK0kYyww2xlpWFlA9QigjfUapzuyPADhcA2mdxU3n+okFDbCR78v0UlEwAnFFDUKwv94orJIfqUuCfHpI36arJzTSNVzCPy1Lj1/VoXuneyz1Hv7q7pePxTRlo45pFHa4EeRU2+VwTs30bUDwTGAyAOhBkeUKX4mmo3KvDala7r08LxQsQJBJdQY7G4Nx3MDYxhQ2PepYKwA6nhVHFUgBU0i/jtA9ZJibWmSUa7mO0Wpa2kulrnXgbVKxSRKHkhJ+GSAJEcAOm+1+1WF9iVAJF7hPHYU4miWAwdQeqspPyOlZnwF6SgeeAJIhcPLIJo7CJQput8d1tbt9bjffXLcQoYyqWuq6thog3Jmx1+f6J2k6m2cu91YcmVvUnqWZ43sqgMlwiKC+KC5/Li5NlsWtbYaS4jSyUqbWgi5sdSbSfWQNdFZSMuJK7T8VM0rx8PVTKwHUqWF1Qem5+b1Kr4PoLXIm3BChSFTHEgflpixPjyHM6rw1Mzop+ZUOSlSJHCs3RBvPOx+JVSD8IY+EFu5vlABtYKxE6XaYio1oAzn4W/lY3mRz+e51AXjoaCdtzuVXUnDG6RlkLhqiQilp4yYwobfKws1vL2JG1r2JNma9Zgq9lSghg77zeY+XQfLRQa05cx30Cl8H5gSmpxD0+oafsslyFeJLOCbWByVyGawIIN99LYjBPrVu0zZc977gm2/IiQJg2U2VA1sckwcL6XQheRwSjGRj4vKwbI2/zkgexXWfX7TtXtYLEQP8ALaPpfrKtbGUEr7wKlzipJTsQGkP6zAs3+rHXmKqZalVngP8Abp9EMbIB93XPgVIskUL3BCpJC49wWsf9UH9zqWKqOZUe3mWuHjH7oYJAPksk4fTZssavlk+Cud73fEN9ffXaAZngERMW5LpcNV7LhwqC+VpPpK1znLl2hpo6akjpbyzt045gbOrdoDubXcZMCVO1srW21oPYyzI1XL4XEYpxfXFS7RJmYN9I99F75k+z2CnoGFMheoBU9Q7u1juFA8XFxiv086HUg1hDBdeUuIPq4lrsQ6WkwRtB6cgvM7T1fDYZZAYZ6WaIqzAggDBSzK1jbuLW9Qo3N95EF7QdDqqmvZhq9Ro7zSHNteQdPsnqGnmZb9e5tYgxqVuNiDaxIvceRq1ILCufaIpWsLIHkAYpEDYMCyEKDvvhf9S2kMVTlwIGq63gOLDaDm1HABpsSY19/NcOSqT/AHlAJLqyB2xIsSQosCDv65fsDrG4qXU8G8RrA9/TzU+LVKdXsnMIIvotChhEU1JESMrTSN+pxy/1k1zbnGpSqVNu6PrH0WPEEDxXiWFKb7mr2xAeFr+MXQub/S8YH99Sa51ftS3WzvMGPuggNj0Xji9SlN0CnxLJ02XzlGRYePJuLjY3AksDr3D03V8+a15nkffzIkrxxDYhUPGq1a2WJY0bKFer0wzI/TVSr28MMuolhsexjvax0MNROGpuLjZxyzYidRzFoM+MdVU92ciNrobhyRyo/UeSlqVHQlvdoX+aykDyfIBvliV8gBr6BdiKbqYaBWYSS3Z45RzG372i7ukGe6d+SnCgmMpkjZYq5VBLDaGsjHhmH5vQnyht5UqdJCvRDQyoC6idvzUz09wfEFWZXTIs75FWXL/G4ZXdWToVN7Sxt2kt/wBGNvB8keCRvqnHYCtTYHsOels4bdDy+k9VKnVaTBseSic21nSkjqKV1+9RXJCG7FFUuUkt/hkIVs3qVI3GnOB16tB/ekMMa6XMW63m2wKhiWtcLarWaeYSIrqbqwDA/Qi413KzF00IRoQqTmfluKtjIdVEgthIVuVKsri/jJclF19RfVdWk2o0td1HW9rL0OINlk/FJJetIJ0jWofpxWwe0REibqGJjmfCVmDEHHst+LWJhaTcAyo3LOQZgSQSZ8NBYdfkmXuNUgzrZNPBjBDSJYqqFM2Ia5JYXYlvmZt/m8nXJYnt6+KMy50wPsn2ZWs5BV/3Y1dQUcYww2EieApsGWE2/FbF5LbAYR/ny2sQRwvDdk0zWqankPenWTySzP4z835Qu1YSnUqpLhypSFbbxxjyQPzsbH9TEn6pYCgK724cfA3vPPOPsNB5lWVXZQXb6BcaKgEJp6cgAKrVNQb3Aa+wv5IuWA/lT9NQxOJNd1TEDc5Gjp+wjzK9YzKA3zKpqDh5amqJJSQet00jAVbKzR/DJUZMAXaPEtjZQLW0/jf4GKZRbqGy43N4MnWNpmJ3VVPvMLuqYeCcpSSSSxJUFaePFTfIv8ikDYhGFiBdhewAbMbBzh2Dp46kMRUsZOgH30npvcQVCtUNM5Qq3mngbUNT0adyIpIeoock7iQLNcqRlvIJcWBG7gYggaY4phqNPLUy9PQd3WY0iRGxuoUXuMhInB4D96iQNv8AeAuRsP8AGtkfQe/tpigczmHw+i6snLwk/wCU/VO1fzG/EeI0wpEaQQzCRTbyPhZHfwtksSbf6jTr356jQ3bVZOHw34fB1ale2cQ0bzc/VarxycfCiDBZJZBhuAfh/EbyD+FCPHqNNLBAJulTjVc33qSlu7yzQB1V8AMo2uikp4vuLkH5h+hjmExurRRcafaH4Zifmu/LPOwnnejlQQyi6xMDcMAP0FmsL+x3/eDaoLi06pitgH06Da7TLT8jyKQaDm2veo6UQWOWSc9QqgJuWxKkyZBVFrbW8E+Sb0GtUc/K0LWbw7BUcMK9VxMiQNLxpb9VV8UrnquKzzxkZd5T0DYGONNxupICnIbg++4OfxCo0tdm0JA+vr4H91DE0DRwlBu9z6wU9cn8qLWRSzyyvmJZI4XUkWWNgrndixykjvctkAqWK6twvD6L8MMzYzAH6xtFgTIiLlYz6rg+2yrePcAeMzGeUu0JR1Kkj5rjIkktkASRYhVubC9ycfF0hg6zKDIhwM2+UaXgTMk84sr2O7Rpcdl8XhvT4gYy2ULQgqCqAq8hkBe6gXI6arc3PxPO50m0mtw51cDvMcJubttzJtJ2gW6Kw92qG7EL6qsFp6i1pad2ppb7duWKk/S+G/okjnVmE7OpVfhXHu1QHNPJ0SPuD4QvHyGh41br4K0j4Wp6kViaafvUeDFJe7Aeq3PcPyure4Gs59epSeHaVaZg9QLD00PMRyKtDQ4RsV54POwyiqLGSFhdvHz3CSrbwj7qQPlfJflK208fh24uj+Oww1+Nv1Pvx5qmk803dm/yKrPtCCCNaiPDrIGsTZgyrG8hR1/Gh6drHwTcWI1TwKvVpViy+UxI2uQPupYlrXNndaBRcp0jKjtCTcBsHlkdASAbdN3Kbem22uzbhKDXZ2sAPOAs81HEQSmJRbYeNMKC+6EI0IRoQkH7TOCLI0MuGXcosCykvGS8dnUgpcdWPIb3kT21m8QinlrkSG2d1a6x9DBV1K8t9PEK04LyrRsIqiIyOCBJFnIzKLgMrFSbMw2ILXIPix01SwlCm7MxoB5/py8lB1RxsSkPljin3SOSKcEvGbSEsgtILiXMyMvlwZcvVZB+3H8XwdSpiSTqSeZkfliAdreIT9CoAz35qdV1HUqKYSjESfFsfyI1oRv+eW8vp/DhBAOmquGdgOGlo+N+vh+w18SoB4q1p2Ctq+nRnEf46pkiPvgLlgPoE6p/UnWVwei7EYmm0/C05vfjYK/EODWE7lVHCuIQGNlnbA/eHl7tgXFQz43/ADqwAKefG2+mOLU65xr3sE7eUR6Eb6KFAt7MApy5Fl6i1MgBAaey3FrhIol8HcbhtvTca6XglE0sG0Hqfmk8S6ahVNz9i1fQqxACw1Dub+E+EN/YX/6ar484jCW1LhHivcL8fksSeUOWcfKzswvtsXJHnXgaWADcAfRdzw8Ndg2ZtI+6auRq5qQVlWvmKDBb798zqqbevyk29lOmcOcoc/kk+MU+3fRw/wDM6fIf3KgcL5nkjrYqudmmZGJIdvN1YWB9LXuABbbxqDKzs+Y3TGJ4dR/DGhThk/OOa78ahlMhrQzzQyufiHyCfMcn5GAsLfLa2Nxqby4O7QGQfcJegyi+j+Dc0NqN2N7/AMw5z6xZU8dcYKhJMsnjZZASfIVgwPrsf/fUJe14JkwUxkw1XDOpsDWZmyRYRtJHQ/RX3NPEmjq5paVykVWiTKU2JWRQTuNx39S9j5Gra7nMecu6R4TQo4nDNFUSWEjW17+BCg8lMn36JXNg6Mq/1drAf+XWPxIO/CuLRoQfK4P1VnGomnPX7LZPsof/AHbEv4keVH/qWaS9/wDr++ujouDqbSNIH0XHOsSo3N0sS1EiTdqTQKCx8DeRTc+mxG52G3uNc1/iClV7anVpi408jKcwrhlIKX5JhU1doLtjSyEEA9xjkglQg+qZoFDeCSwHrqPA8K40a1GoPiHpqPXePBGJeMzXDZWzLBJBLJsYpkyfxYjCxJ/ygD9tcyDWZVaz8zTA9f1TndIJ2Kq+E8XaOnSSUFhm0UjXVfixnEm7EKDIMXtcdxk3uQD0nF8B+Ja3F0xqL6nztfppySlCrkJYfJdOBn73xNCqgoqP1AbNeF4sMXsSLNLiQv8AyWPruz/h+g+mDyi/jNteQ18Y2UMU4FNsvItG98kkYHypmksQfIPddh9Dca224LDsdmawA+9OXkljUeRBKZANNKC+6EI0IRoQjQhQuNUH3iCSK9iw7W/KwN1b9mAP7ahUY2owsdoRC9BIMhLnIvEd2gYY5AzRqT8pLWnj/wAkp/8AUA9NZvCqruzdQee9TOXxH5T5j6K6u0SHDQ3TM3DoSxcxRlybliguSLAG9r+g1qqhU3OPKwrlRkcRzx/I5BYFSQWR1BBZTYEWIIYKwII1TXoMrMyP/t7+ltFJri0yFy5b5OWlk60krTS2sDjiov5YC7MWttd2YgXAtc3qw2CpYf4Pn7geQUn1HP1UziXKdNPKJmRlf8Zjdo+oB4EmBGdvS+43Hgkauq0KdWO0aDGkiVFri3QrhVcy8PoHSkeRICEBSMKQLEkALiLXuDsN/wC+rCQBJUdUk8SohX15q41naJUx+P8ADRyCCipEVDdJTeQs98mxsLDXM8b4nQyClTdLp1F4G8HmdPAlOYai6cxFllsgIeQMbsJHDG1rkOwJt+vpptpGVpGkD6BdlgR2mBDdbEfUKXwjj0cdFU0kpZWZo3TtuCY75b7EAr6nYe3nWgGg03dbrnXYzscTRdUaQWANdPmJH16rhwfjscSShxkSrAr6EZbFdvIFwf0Pp5WqYZxy5UnisX29Zzzvp4bKHw/mOVHdqdDgwwZLExsNxZxsLWIPkWsNNMb2fxFUGu8tDZ006eB2VDWTsJCz3yC2G1t/G/7f+2rQ0FgA0UvxVTtjW/N941+/irleOI9HBA2aSQlgrBQco3bM5MTtZywAC7XO5vryq0OGkkKzA4l1EluctDtYEny+ivuQacTVYQIGQRSZqw+ZQYwbH0NyCG9x6XuMHir+zoFxMGRBGxv7I5LXxlRlSnSaxpAE2draFovJNfHwfrx1hqVDOX6zKZYZNz8S6KWjkItmGNri4860uH8Rw1ek0MIBiMukdAOXKFz9Wk9rjPqnPh/EKHi8ZaIiVY3KhrMjKwAuUJs42IGQ2PjWg+myo3K8AjrdVAkGQrLg/BoaVSsKWy3diSzOfF3Y7sfTfx48a9YxrGhrRAGwQSSZKWeKfZ+GLGnnMWR+VkDqPoACtwPwh8wNhawA0jV4ZQqvzmQenz8J3iFY2s4CE0cK4VFTQrBGvYAfm7ixYkszE/MxJJJPkk6fa0NECwCqJlSIKVEvgirfzioF7e9teoXbQhGhCNCEaEI0IRoQjQhInMMLU1UZIlJP/eY1HlivZPGPTuUqRc/M9/TWDj3fg8ZTxX5Xdx32PvkmqQ7SmWbi4TtS1CyIsiEMjqGUj1DC4P8AbW8lV10IRoQkfm/ibyzPTpM0EEKB6mRTizZC4jVvKDEZMw3sVAI31jcX4k7ChtOkJe7Tp+/JMUKIfJdoEoT8KpBD18IoF3MeZMbW8F5CQXcm18G+lxcbc0MVinVezLi87x3r8hsI5jysnMjA2Yj5KRRQsqZS1I8XVLhLj8zBR1FX1wBBtbIjwKqjml0Mp+evkJsT19BuZCYuUo8f5fYP1aez9bu6OBje5/EqWOCHzZypvf8ATWxhMa0t7OrbLbNMjwJ3I/plPYHiDsL3YlpvGhHh0PWFSHhs5IBpnucbAlPx5Y+W9cWH6gjztp3t6IuKg357RO3UeV9FoO4zh32dTcfEN/VcZaJwMngYKFWS5VXUK5YKzWyAUlW8+2+rG1mzDXiZI3BkRIvF7jRQdjsDiW9lUaWjXQR8pj5LxIWJLFyWawTtBxv6RqBYH0Fh+mrA+0R4/uVDEcFwtNpqOqFo8j9rzsu3+yZgS33dxjdDfBbFEEjXDNcHEhiT/wBb6qdiqTgG5xz3OpgaDnYJbB4jB4R7nNDnbSQ3xO41XX/ZdQT/AN1kve34TbtDb4knYFSdvJA8kDUPxFHeoPnzjl710TY4rhW/BSMzOjdfUps5Y4MKe0skis8pCAoHKrYXwzUB4pL3NytjsPprIxuKNbuNaQG3vEnrBsR4GRqsvEYl+Iqdo/wAG3nz5q14jBaxeqR4SbXdlAJJsFZo17Gv4e1j42NrqUXzOWmQ7pPyBNx0+oVDh1svT8CpI2iUDpFx8CohJDowt2tInzfMMS98jsbm150eI4xpNRjjLfiadCOYB00uBptaY8dSpmx9U98i8YlmSWCqIaopmCO4FhIrDKOQDwCV2IG2QbXZ4LFNxVFtVu/yO6zqjCxxaU0aaUFW8y1zU9HUzJbOKCSRbi4uiMwuPUXGvRdCzEccqkDSCqRmErFVapYoB01cKRiC1mbZbi4wBY3JOAzirziLsflyi2XcmJn+VNGgMuomefu616M3AP01vJVetCEaEI0IRoQjQhGhCoOdQEpjUE2+7nqk/wAoBDjb+Qtb6gaS4jhfxWGdS3It4jRWUn5Hgql5I5gTryUQKmOxkp3DeQSC8YB84s1wRtY47Ym6/B8Q+phg2p8TbH7e/PdTxDQHyNCnnWqqEaELM+MwhausB3DVNNIw+jLEg/bKPf6X1yXHwRiWuH8jo+f2Kew3wHxVXUCJWpSQA0iXlkNgIwVZ3Y/zsy4A+RZrW9cphqOFSNAbDnoAPBoMnnurzAhQKkh5FSlgBF+0yLggIcqirEN7ZK7EsAT0ybkABr2S1hdWf4wZOkkl3OCAIkCY1MiJuYaPfgmbhXBp6gsFld+mcZJ3kdFLi11jihKggeCSRY2Hcb2cwHCTiWdqQGNOggOMc5dP79FXVr5Dl1Pp9FX8d5YqaVJ3mkWaFhmJFBR4HUq4YjcGPNFYt+E3YixY6exPCOza19G+WxHMGQfMAnxFtgq2V5JDl4pJQlUrlQFeFEYj5GEjyFWX3GTKtvTq28bnm6jS6gWg3DiRzEASD5AnrlTYMOlQuA8uR0lZVzOAIoN4b/hDrm1h9PkH0uNX4rHPxGGpUmnvO+LrBgeup6q41XuaGO+Fmnn+mg6IWAvG6yKR1Km0m1y5k6ecMf5vkKH07QPU2nTa51VraNzl7o8Jhx9ZHjPKVjAaSefsJlo+TKxnklknjiz+WFQ5wFybGRGUliTdiNr7bgDW63gVPsmsc7vDUwD8jaBoP7pY4k5iYVPxKlmBlga6yRqGkhdmnjmia/fG7WkB2PqLMLW3Dax8Vgzgqze0gg/C9vdIPUC0c7aeivZU7RtvMaqFw14z2TAxS9wR2AkTIFVDq/4cg8ZKMFVsxYbnS9YP+KmczbSBYxrBG8QYIkiLmym2NDYrvSiJqRJEi6bOkmSeSmUTOVB8kZ4Ff6ltbbUH9o3EFjnSARB2NwJjwmfAr0RkkBNvJK5Vte/qqwRH9QjSf9JBrpv8Pty4IHmSft9klij/ABE6620ukXinM8lYZIKFImhBMctROpeNvRljjBHVHkEkhfPzayOI8Yo4PunvO5D7nb5q+lh3VL7LOYZJEgzzLuZ8mZ8GVy9KrMrx23U3+X0WwBFhbPGMd+LNXfLEX0zka+73hXdmMmX3otZ4NzG4kWCrRUdto5Y79OQ2+Wx3jfY2Ukg22YnbWnw/itHGiG2dyP25qirQdT10TPrUVKNCEaEI0IRoQjQhc6iEOrIwurAqR7gix0IWMU1BHw8VNVFIyVEEjoquwZiEkbGI3GTCRGjABJO6FfTXNVMZXocRFFre4fSCBJ5d2CbdZTgptdSzE39/VbDwqvWohjmS+MihhcWIuPBHofTXSAzcJNeOMxzNDIKZ1Sa3w2cZLcejD2PjbcXvr1CzZuXa6WKo6wcTzi80z9MIuC2URhGJxXyBa5Pkrc6w62AxGIxjalSAxukGbb2jU6dOqZbVYymQNSq9KundYJWwDzJFMyMb2eWSNVKqT23ym8e7H31zhp12l7BMNLmyOQBJk7xDdegTctMHnB9/NS4Zo4qhkLLeGeLIk2IElMUU/vI5H+Y6pc19SiHAfE10eTpPoB8lIEB0cj9lc8J5oh4XDJFWLKoWWWRJFid1dZZHl+ZAcWGRUhreL+uuu4Tj6FbDsYHAOAAI3tZIV6TmvJiye6aUTRK2JCuoOLjezDww999xrXVCxumqliyhezwRyyRobf8Ay7SzQ439kaJCW/KP31xvEsMBinmlY6/6gGu/5BxEc1oUX9wZvYVlV1jIJeuCyUuLE+tQ9gYh+o2uPV7WsBY5dOk1xb2djUkf5R+b9uTequLiJnb58vfNWnJKdSqjzYERQsYxt3SEoJZf1u7L9Mj+bXR8Cp081R8d63kLwPQD2EpiSYA2TbzJzLBQLG9RmEdsAyozgGxIBC3O9jawPjXREgCSlElVnFVqKtq7F46WGmaJXlUoZCzq7MFazBBiALgXJ2+vK8exdPEBmGonM7NNrxqPv5J7CsLJe6wVW3SEUodlvTxRLN6gNguQb9lT+2sgdoajcoPfc4t8Jt9Sr7Qei8TQJIYoqdlDzVRgYhrqqxBpFUWuEukcQuB4xJBsBp3h+HqYivkqWhmYSNSbSedy75quq8NbI5wrqLl/iKVnVpXMHWxFUXEbRkILB41DM3UtZfb3t41v8Kw2IwzDSqRlGkEk38hZK13secw1V39qHGDTULKr4yTsIUNwCMrl2BJABEYcgkje3uNaVap2bC7l72lUtEmEq0vM8MKLHFAwRFCqM4dgNh4kOvnr8BVqOL3vEno7/wCVqiqAIA+n6pWkiPSAspYOFsEJbtplBAk8FQ1xh6HuvbWqHDOTtE62u8/l5xvytCpi3vkmev5pp5o2jdJAGGxyiBBB7WBMgsQwBB9wNZtDA4ihUbUY4SD/AFf/AD7CudUa4QfstD5Q4v8AfKOCYlSzIBJiQRmva4FiRbIH1OvoTXBwBG6ySIVxr1CNCEaEI0IRoQjQhZvzxy3Ea+GUOYmqAwcqsZYvEi44MylkJjDAlT+BbWO5xOOE06HagTBAIJMR1AIBvzTOGu7Kqajr6inypkrWgoonwjlxRm8ZdJWdTcq2SltxYBfmvZJvGsR2DcrQXkTHnqb6ERA89Imw4duYybLQOUeNmdGhnZfvUJxkHjMXOEqj8rLY7bBsl9Nb2DxTMVRbVbv8juErUYWOylTeYaunSF0qZliSRShOeDEMLEL63sfTf20ySAJKgs84hSQ1CJDQ0nRjGK/ep1IfFHVwI0k+IxLRot3x2xtcDbCx3F8JQpup0+8SDZul9b+ZO/VNU6D3EE2XabluB1VpmMhzMkjG3xbgDFgBYoMY7KP+Gvne/Jtx1ZpIpiLQBfu9QedzJ6lPGk0i6kcicNp5nkjmDu8Ll4s5WdDGznDbIqShBjZTexUH1Guz4WzD1KYqBozizrb8/PUHkVn1i8GJsvXNnNDyyVEMbSw0tP2zzRrZmawLKsjWSMC9iRdyb2xsCWsY/FARhmgnmTYeW5+Srphn5ykvica1DQxwxtEskJp4I2FmEZuZp2W91UJdVy3LMTrmKJdSDn1HZiHZnEXGb8rQdyTd0aAQnXAGABGw+5UT75U1AFOATLQy2Y/8eSESmEH3BSFgb+WIPpp+rgKWFNSsT3Xd3/KHWcfU26WVTapfDRqPnGitOC8QjEcWBmCtIz0lREVyQybtDIW7QwN1xe6uMfJ0tSZim4qaJAqAAOabAxo4cwdbXBUyWFne02K0XgHEl4ik9JWxXkix6ivG0YZWuUcK3ym6H5SQCoIO4t1NJz3s/iNg7ix9hJOABsUo/aBwmkhmoqYGQhpDJIjSu4EagqLhmtvIyAE73HnWZj6FLD0H1KLQHnQx72lXUnOe4BxsvFfygJKUxQTGMyR4SM6hurdi+T+CHyZjcH8TbHa3J0uJllfPUZOUyADEWiB0gD0CedRlsAqZwvjVBJ0U4lB9yqkkEgYgxxvKLMXSROw3JuVY+SRY767rD4ihiO/TIP1H3WY5jmWK0+KVXAZSGB8EG4P6EaaUFQ87cPMlOZUIEsAaRCbWPYwZSWBABHrbyBpXGYVuJpGm73HgQp035HSs+o+BVEiKy1C9No0ClXyDIndHuIlO17g3ub731xFTGUWOILLgnaLmzvzFaQpuI19+i6x8FmcllrFYo7XIB7XsVb1sDY28eDqJxdNgymlEgeY2208172ZO6j1nBKhImInDJ0wlgwF0BuqgdFidzYb3N7e2raOJpVKoaGHMXctz/qH0UXMcBM299FpnKnDHp4Pim8sjGSS1rBmAFhYAbKFF7bkE+uu2wuHbh6LaTdAs17y9xcVc6YUUaEI0IRoQjQhGhCyH7R2kWuEjssciOjUzSBun0lVeouagrGzSOyuzD5en9NYvFG1HOyuBNMtIgROY7wYmAJAHVMUIjrPyVJxmjq2P3ZxHHTVUnVRVbMqQyuQzgLipkxa4ue4gG9hrDw1XDNHbNJL2CCSIm0WF5IEi/KSNUy8PPdOhV7w1/vccZqKN2dbjqu8XYVOLjNGEgIKkGyDxvpOoXYSo7sK0Ts3NebixEb2urAA8DM36K04NwMyyF6WCOJLgfepFyaQDE/DB72X5hclRvcE62MPwrFYtgdjKjoP5d99tBzVD67GGKY81L45w/h9BGjV880jHZbyPkxXA3VIMb2wUk22te+tynw3CUtGDzvz5+JSxrPdur6TleldAXWUC1955gRtfc9Tb++rPwOG//m3/AGj9FHtX8z6pO/29HDl/suNQhODVlQ8kgax2SBSWkm3J2BC38X0lXx2GwRNOm2Xaw2B5uOg81Y2m+pcm3VQ3pz3T1TtIYfiF5wMY7m+Qhj+GjkntUBpHJAuu5Gax+L4mSM2WnuRYeE6k89GjqriKdHaSu/AaACR6iYETTWU5nuji+YqxGwbANIwGw2A2AJVa5mJxdLDUBFJhnxjU+egU4LGOe74io9HGVSqqAhzZYqkqB3FlymZf1wMi/UnTVKr+Mq1cPNnB8eThH6qDh2bWu5QudRwxYZnMOHSqSA0b26TvJ4Vrghc79j2tldWuCuK2Bc3HUm0Kpy1WfA7eBt5fS43U6k0zmHwnULtQV01MWanlaMIcXinUyIh2OEgJMsA3uCjNHbuGxGm2cTxWFqdjXGY+hPgdHecFVmix4zNt7+Sv6c0fEplWsp+lWYWUrKy9RBv8GaIqZE3uVNiPUWsTtYfE4fGsteNQRcHqCl3MfTKOZ+BUNFAHlkq4osgmUcssmJa4BIYufO17eSNDuHYScxpt9EdtU0lcV5cqZIg9PV09ZC4uoqEAyByP8SMFSNx/h+lvfWfV/wAP4cnNSJYeh8Peqtbin6OuqwcsVFNd46OWE/8A0FUAp/8AtSGNDv6Y+2vW4PiVG1OsHD+sfe5+aDUou1bHgjh5WryimrKqbAjqU0+MZFvHUREQsv0N1P11k8S4nxKiMlRoZO7d/Ayf1V9GjRdcGUv/AO1KuhkmiUQOHYmGmWUvLGZCbEAr8lzkQxsN7G22qfw+GxTGVDmEfE8iGkDz12EXPJSzPYSLdBuurVX3chKNJpJmRlnkuWjMrAAF2dgruH/Lc27beABlB2JP8WIkZWx3oGwAEgEc/HqguyfD5nZO3JPKxjN3MxgjIMEcthZrdzEWDYgntVvBuQNkI6Hh2CLT+IrsAqHly+d+fTzSlap+VpsnrWuqEaEI0IRoQjQhGhCNCFUcw8ASrUZEq6hgrAA7OBdWVgQymy3BHoLW1RiMPTrsyv8AHkQfFSY8tMhZFUcvyUzxLUxUlL02DioIZUfDfpjuxClje2YJxvgPTn8Zhq9AOPfeHWgQYneYmY5t3jMmqb2u5CPfu/kmH7O5I6idkqDm0kKVUcZ+Q5M6u2NgG8RsMvzEgDc6b4VhqEudl7zDlBOsCPmJj5SoV3usJsbrU9biWWWc5Rg8UkWdWwmpliRh5CkyZdMje4fHK24BQnYE6wOOdq0MqUz8JnpIjXbSY8xqQmsNlMg7rzxKnnaJvv1XLPBHYCFY1i6x2CrIVN5LkgW7QSdxrMqcfxFcCnSAaTqZmOZ0t81cMK1tzdSIOFuoQsVFTKyxBgAVgVyLrCCLABR7dxC39AEcE1uMxTaA/wCnqebo3PU/Kbc1ZUJpsLt/oufFnR5CkS3pqOQJGlyevVG3c7G5YISBkb92bH5dbnGcWKYGDpd2RLo2by8/23S2HZP8R3l4r7xFCIpFBya6U5b3kqmXqN9CsJYgezgeBpXhDeyw9XGkRYhvgP1MeYKsr957afqrBJgkk7W2jwYj+UKSR+63H76yOH1uxr0XnmR62P1V9VuZrgqdaURRzU8i5LSkwyKfx0zDKNvqRGQb+6yAedO8Uw7sPje5bP3mnk79z9RyVdFwfTvtY+C78RY/dppS3/beHoHEvrUU/cyiT8wIEi7+HUsLXtroKRpcWwXfF9D0d0+R8LJV00Klly4nwuNFD4/9mdg0iAkdJjuJoiN4yGN2tbyW2IOXI4bFVc/dMVG/CecflPPp6coeewR0PuV0rqGdsVq6yaanhZZQnSUM7IbqHdN5LGxtiLkC99aNXj9bEUeya0BzrEz9jp6lVNwrWOzTomD7L8zBO7Lijzl4wN17o488CNivU6m42JyI2I11HDmubhmtdNuesTb5JKsQXkhOWnVWqnjnLlPWYmaPvTdJFJSRP6XWzAe4vY+o1B9NtRpa8SDsV6CQZCqqXk5rsKipaaPfAYCOQA+Q8iEZD+lU+t9ZlPgmDp1O0a3ymW+n6kq44ioRCtuGcuU1OVMUdiost2ZgotbtDEhdttrba0WUKTHFzWgE6kAT6qoucRBKtdWqKNCEaEI0IRoQjQhGhCNCEaEKl5s5fWuhWMsUZHEiHe2ShgMgCCVsx2BHvfbVdWkKrCw6FetOUykzkbglZDxDOpjZbROrsP4ZLGIgozM7yHtIuzAgADEb6RwOEOHe4RbY778gAPADxKtqVM4C03WkqVkpkasnepmAdjUSQwK+6QRwFlZ8TsXYobt5uyjwNclxvHVDWdRBIa0AmNXExAnlf69E9h6Yyh25UubiCTS0qIxIE5vktsisMxA3A9VJ8eU1gtovpsqOcPy+kubP1jzTRcCQOv2KhcU4jM8OctPemkcLHJG5uGEuCbp3pLmBawsDbu8gbNPg9XDNZiaT7gSTa1r67e4S5xDXkscF85W4Y0LgSZqoLzrHI+bJnZRk1zdj8Zzud3t6X1n8QxIrAuEEmGkgRO58vhA8OqtpMy29+9VOIyThQJ3lkmrWB87owUf5ROij6KNdDxRow3C+yH9LfufWClKJz18ym0iA1FSD4Ijv/wCFtcdUMUacdfqFoD4io9S2FTw+Q7/eaQxSexenxdb/AF75RrruPsFbBNrjUQfJ3sJHCnLULUq8R4eyuXlSWanUdHFZGCr05CMZUXdkYCI+DuDfY30hhcS/L2VFwa999BJkTY6SDOsWiFY9gnM4SAmg1k3WWmqoFRZ4ZGUZAsAhVSGUEgKQ+xvfY3A8aVxvCH4Ki2vmvmFv35+5VlOuKjsqjcK4kKimgjJDTNBGxV0ujFokYhtvHcN/r6+NKV6Bo13vFmhxEg3EEj7e9VNrszQN4V1yDUmOXoJkKeWATxRtuYSCqug9k7lIX0OVtth1/BsXUrU3U6plzDE8xskMRTDSCN0962UujQhGhCNCEaEI0IRoQjQhGhCNCEaEI0IRoQjQhGhCNCFmfH6F6Ws+7wAsldm8YA3hlLKJWv6RkOZLnwQ3m4GsXiHCW4iuyqOYzDmB7jz6JmlXLGlvoqHgvDPu081HfGSCUvAX32zkZDfyQ8czIW9CHHm18vjlM06ucjuuEGOUD/xLQY/eLsMcwjcKy4vwWnRHnlllpFzEr4TER9QEEPgboWyAI7bk+lzrMw3EsYWjDM77SIgjblsfnbmrn0afxmy+cArWlkbN2dbGHqNGYmPasi5oQtmszi4AB7fe2qsVSbTYMog/FAIcNwYMm1h115L1jiTdcJuIhp+HR3AeGnMLr6q6z0ym48gEKCD6qwI866XjFVtfAtqN0N/+LvolMO3LUIPu6uqnb721/MYsf0jbxrkGX7MdfuE8d1C+/JPNRRoQfu/XmmIPyZs6RqfYkFzY+i66nilUM4XTpnVwaB5RKToiaxPKVS1dYGaSKpqJKaF2yOMZ7uszMM5SpWMY4LbtN77+NZdJjmBtWiwPeOumWNGyCTMncRsriQZDjA/Xqr8cAWPqNGXaWVcHqZpWkcJ7KWJP6DYeCfAGk63E62JcDXMhpkNAgT19n5qxtFrB3fVUtPwp5556unV7UeIRVB7rGJXQAfM3RiPb6GRR8w26PA4F1bAva8XcLeNzPqflySlSoG1ARsnrkCm6qGuY7zDGJRsI4lY4i352Pcx/pH4d9ThmBGEoBv5jdx6/oPeqorVe0dOybtaCqRoQjQhGhCNCEaEI0IRoQjQhGhCNCEaEI0IRoQjQhGhC+W0IVXxvl6nrMTMnenySIzI6384uhDAe4vY6g+myo3K8Ajkbr0EgyFAbkikZJFlWSbNChMsjOVDAg4ZGyNv8ygH66qoYWhQ/6TA3wC9c9ztSqQ0FbT/DlgNWgthNEUDkDx1I5CoDiw7lJB82XxrmsZ/htxfnwzgAdjt4G9k5TxYiHhL3PXCZZoBLLQxomQV5JsDKq3vYY5CNWICF8u3O9vUWYPhOJwbDUNQ2/K2Y8TzjWIvGuy8qV2VDEeZXnmHiNLU07RR4u74fDxyMRUi3Uj8gg2URndyQo86yMDhsVTxDXEHeD/NPI9eY0F9lfUewtj2Fd0NBUU0axtwy1xcilMRjJ9dmZCD+oP6nzrQxX+H8W+pmbUzdXEz91WzFMAgiPBWlDy/NVSI9WixwIwdackO0jDdTKR2hVO4QZXIUk7W1p8K4K3BntHnM/wCQ/dUV8Qalhopx5HpfCmdI/wDhJPIqD6KobtX+VbD6a03YHDPf2jqbSecBUio8CAVe0FFHBGscKLHGosqqLAfsNNKC7gaEL7oQjQhGhCNCEaEI0IRoQjQhGhCNCEaEI0IRoQjQhGhCNCEaEI0IRoQjQheZIwwKsAQRYgi4IPkEe2hCReTeFxCtrExutLIq06klhGHjBOIJPuQD5UEqLDbVLMLRpvNRjQHO1Pv581IvcRBKfNXKKNCEaEI0IRoQjQhGhCNCEaEI0IRoQjQhGh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1196752"/>
            <a:ext cx="5078368" cy="122341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050" dirty="0" smtClean="0">
                <a:ea typeface="ＭＳ Ｐゴシック" charset="0"/>
                <a:cs typeface="Calibri"/>
              </a:rPr>
              <a:t>   БЕССРОЧНАЯ ЛИЦЕНЗИЯ</a:t>
            </a:r>
          </a:p>
          <a:p>
            <a:pPr>
              <a:buFont typeface="Arial" pitchFamily="34" charset="0"/>
              <a:buChar char="•"/>
            </a:pPr>
            <a:r>
              <a:rPr lang="ru-RU" sz="1050" dirty="0" smtClean="0">
                <a:ea typeface="ＭＳ Ｐゴシック" charset="0"/>
                <a:cs typeface="Calibri"/>
              </a:rPr>
              <a:t>   ВЫДАЕТ ОРГАН ГОСЖИЛНАДЗОРА РЕГИОНА</a:t>
            </a:r>
          </a:p>
          <a:p>
            <a:pPr>
              <a:buFont typeface="Arial" pitchFamily="34" charset="0"/>
              <a:buChar char="•"/>
            </a:pPr>
            <a:r>
              <a:rPr lang="ru-RU" sz="1050" dirty="0" smtClean="0">
                <a:ea typeface="ＭＳ Ｐゴシック" charset="0"/>
                <a:cs typeface="Calibri"/>
              </a:rPr>
              <a:t>   С 1 ИЮЛЯ 2014 Г. БЕЗ ЛИЦЕНЗИИ УПРАВЛЯТЬ МКД НЕЛЬЗЯ </a:t>
            </a:r>
          </a:p>
          <a:p>
            <a:r>
              <a:rPr lang="ru-RU" sz="1050" dirty="0" smtClean="0">
                <a:ea typeface="ＭＳ Ｐゴシック" charset="0"/>
                <a:cs typeface="Calibri"/>
              </a:rPr>
              <a:t>(кроме «</a:t>
            </a:r>
            <a:r>
              <a:rPr lang="ru-RU" sz="1050" dirty="0" err="1" smtClean="0">
                <a:ea typeface="ＭＳ Ｐゴシック" charset="0"/>
                <a:cs typeface="Calibri"/>
              </a:rPr>
              <a:t>однодомовых</a:t>
            </a:r>
            <a:r>
              <a:rPr lang="ru-RU" sz="1050" dirty="0" smtClean="0">
                <a:ea typeface="ＭＳ Ｐゴシック" charset="0"/>
                <a:cs typeface="Calibri"/>
              </a:rPr>
              <a:t>» ТСЖ)</a:t>
            </a:r>
          </a:p>
          <a:p>
            <a:pPr>
              <a:buFont typeface="Arial" pitchFamily="34" charset="0"/>
              <a:buChar char="•"/>
            </a:pPr>
            <a:r>
              <a:rPr lang="ru-RU" sz="1050" dirty="0" smtClean="0">
                <a:ea typeface="ＭＳ Ｐゴシック" charset="0"/>
                <a:cs typeface="Calibri"/>
              </a:rPr>
              <a:t>    С 1 ЯНВАРЯ 2016 Г. ЛИЦЕНЗИИ НЕ ВЫДАЮТСЯ БЕЗ КВАЛИФИКАЦИОННОГО АТТЕСТАТА РУКОВОДИТЕЛЯ, А РАНЕЕ ВЫДАННЫЕ АННУЛИРУЮТСЯ, ЕСЛИ КВАЛИФИКАЦИОННЫЙ АТТЕСТАТ НЕ ПОЛУЧЕН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580112" y="1340768"/>
            <a:ext cx="3357586" cy="297004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штрафы в пользу потребителей </a:t>
            </a:r>
            <a:r>
              <a:rPr lang="ru-RU" sz="1100" dirty="0" smtClean="0"/>
              <a:t>за некачественную услугу (30% от среднего размера платы) и за нарушения при расчете (15% от неправильно рассчитанной платы)</a:t>
            </a:r>
          </a:p>
          <a:p>
            <a:endParaRPr lang="ru-RU" sz="1100" dirty="0" smtClean="0"/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упрощение проведения собраний собственников</a:t>
            </a:r>
          </a:p>
          <a:p>
            <a:endParaRPr lang="ru-RU" sz="1100" dirty="0" smtClean="0"/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уголовная ответственность за фальсификацию протоколов собрания собственников</a:t>
            </a:r>
          </a:p>
          <a:p>
            <a:pPr>
              <a:buFont typeface="Wingdings" pitchFamily="2" charset="2"/>
              <a:buChar char="§"/>
            </a:pPr>
            <a:endParaRPr lang="ru-RU" sz="1100" b="1" dirty="0" smtClean="0">
              <a:solidFill>
                <a:srgbClr val="FF0000"/>
              </a:solidFill>
              <a:ea typeface="ＭＳ Ｐゴシック" charset="0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ru-RU" sz="1100" b="1" dirty="0" smtClean="0">
                <a:ea typeface="ＭＳ Ｐゴシック" charset="0"/>
                <a:cs typeface="Calibri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ужесточение ответственности управляющей организации </a:t>
            </a:r>
            <a:r>
              <a:rPr lang="ru-RU" sz="1100" dirty="0" smtClean="0">
                <a:ea typeface="ＭＳ Ｐゴシック" charset="0"/>
                <a:cs typeface="Calibri"/>
              </a:rPr>
              <a:t>за неплатежи (17% годовых)</a:t>
            </a:r>
          </a:p>
          <a:p>
            <a:pPr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обязанность муниципалитета провести собрание по замене управляющей организации - должника, переход на прямые договоры собственников с </a:t>
            </a:r>
            <a:r>
              <a:rPr lang="ru-RU" sz="1100" dirty="0" err="1" smtClean="0">
                <a:ea typeface="ＭＳ Ｐゴシック" charset="0"/>
                <a:cs typeface="Calibri"/>
              </a:rPr>
              <a:t>ресурсоснабжающими</a:t>
            </a:r>
            <a:r>
              <a:rPr lang="ru-RU" sz="1100" dirty="0" smtClean="0">
                <a:ea typeface="ＭＳ Ｐゴシック" charset="0"/>
                <a:cs typeface="Calibri"/>
              </a:rPr>
              <a:t> компаниями  </a:t>
            </a:r>
            <a:endParaRPr lang="ru-RU" sz="1100" b="1" dirty="0">
              <a:ea typeface="ＭＳ Ｐゴシック" charset="0"/>
              <a:cs typeface="Calibri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3113092"/>
            <a:ext cx="5078368" cy="110799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  <a:ea typeface="ＭＳ Ｐゴシック" charset="0"/>
                <a:cs typeface="Calibri"/>
              </a:rPr>
              <a:t>ЖЕСТКИЙ КОНТРОЛЬ:</a:t>
            </a:r>
            <a:endParaRPr lang="ru-RU" sz="1100" dirty="0" smtClean="0">
              <a:solidFill>
                <a:schemeClr val="tx2"/>
              </a:solidFill>
              <a:ea typeface="ＭＳ Ｐゴシック" charset="0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единый открытый федеральный реестр лицензиатов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единый открытый федеральный реестр дисквалифицированных руководителей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контроль за деятельностью органов </a:t>
            </a:r>
            <a:r>
              <a:rPr lang="ru-RU" sz="1100" dirty="0" err="1" smtClean="0">
                <a:ea typeface="ＭＳ Ｐゴシック" charset="0"/>
                <a:cs typeface="Calibri"/>
              </a:rPr>
              <a:t>госжилнадзора</a:t>
            </a:r>
            <a:r>
              <a:rPr lang="ru-RU" sz="1100" dirty="0" smtClean="0">
                <a:ea typeface="ＭＳ Ｐゴシック" charset="0"/>
                <a:cs typeface="Calibri"/>
              </a:rPr>
              <a:t> осуществляет уполномоченный федеральный орган исполнительной власти</a:t>
            </a:r>
            <a:endParaRPr lang="ru-RU" sz="1100" dirty="0">
              <a:ea typeface="ＭＳ Ｐゴシック" charset="0"/>
              <a:cs typeface="Calibri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4330" y="4282931"/>
            <a:ext cx="5078368" cy="195438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  <a:ea typeface="ＭＳ Ｐゴシック" charset="0"/>
                <a:cs typeface="Calibri"/>
              </a:rPr>
              <a:t>АННУЛИРОВАНИЕ ЛИЦЕНЗИИ:</a:t>
            </a:r>
            <a:endParaRPr lang="ru-RU" sz="1100" dirty="0" smtClean="0">
              <a:solidFill>
                <a:schemeClr val="tx2"/>
              </a:solidFill>
              <a:ea typeface="ＭＳ Ｐゴシック" charset="0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 два нарушения в год по МКД - лишение права управлять этим домом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 лишение права по 15% управляемых МКД - аннулирование лицензии на 3 года, руководителю - запрет "на профессию" на 3 года (ФИО в федеральном реестре)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 аннулирование - в судебном порядке, на время суда: </a:t>
            </a:r>
          </a:p>
          <a:p>
            <a:r>
              <a:rPr lang="ru-RU" sz="1100" dirty="0" smtClean="0"/>
              <a:t>- средства за коммунальные услуги идут напрямую </a:t>
            </a:r>
            <a:r>
              <a:rPr lang="ru-RU" sz="1100" dirty="0" err="1" smtClean="0"/>
              <a:t>ресурсоснабжающим</a:t>
            </a:r>
            <a:r>
              <a:rPr lang="ru-RU" sz="1100" dirty="0" smtClean="0"/>
              <a:t> организациям </a:t>
            </a:r>
          </a:p>
          <a:p>
            <a:pPr>
              <a:buFontTx/>
              <a:buChar char="-"/>
            </a:pPr>
            <a:r>
              <a:rPr lang="ru-RU" sz="1100" dirty="0" smtClean="0"/>
              <a:t>жесткая персональная ответственность руководителя за нарушение требований к управлению (дисквалификация и 500 тыс. руб. штраф)</a:t>
            </a:r>
          </a:p>
          <a:p>
            <a:pPr>
              <a:buFontTx/>
              <a:buChar char="-"/>
            </a:pPr>
            <a:r>
              <a:rPr lang="ru-RU" sz="1100" dirty="0" smtClean="0"/>
              <a:t> муниципалитет проводит конкурс на новую управляющую организацию либо собрание по изменению формы управления МКД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85720" y="2468796"/>
            <a:ext cx="5078368" cy="60016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chemeClr val="tx2"/>
                </a:solidFill>
                <a:ea typeface="ＭＳ Ｐゴシック" charset="0"/>
                <a:cs typeface="Calibri"/>
              </a:rPr>
              <a:t>ТРЕБОВАНИЯ К </a:t>
            </a:r>
            <a:r>
              <a:rPr lang="ru-RU" sz="1100" b="1" smtClean="0">
                <a:solidFill>
                  <a:schemeClr val="tx2"/>
                </a:solidFill>
                <a:ea typeface="ＭＳ Ｐゴシック" charset="0"/>
                <a:cs typeface="Calibri"/>
              </a:rPr>
              <a:t>ЛИЦЕНЗИАТУ:</a:t>
            </a:r>
            <a:endParaRPr lang="ru-RU" sz="1100" dirty="0" smtClean="0">
              <a:ea typeface="ＭＳ Ｐゴシック" charset="0"/>
              <a:cs typeface="Calibri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наличие материально-технических средств и кадров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>
                <a:ea typeface="ＭＳ Ｐゴシック" charset="0"/>
                <a:cs typeface="Calibri"/>
              </a:rPr>
              <a:t> отсутствие грубых нарушений за год до получения лицензии</a:t>
            </a:r>
            <a:endParaRPr lang="ru-RU" sz="1100" dirty="0">
              <a:ea typeface="ＭＳ Ｐゴシック" charset="0"/>
              <a:cs typeface="Calibri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5720" y="764704"/>
            <a:ext cx="5078368" cy="413999"/>
          </a:xfrm>
          <a:prstGeom prst="rect">
            <a:avLst/>
          </a:prstGeom>
          <a:solidFill>
            <a:srgbClr val="CC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ea typeface="ＭＳ Ｐゴシック" charset="0"/>
                <a:cs typeface="Calibri"/>
              </a:rPr>
              <a:t>ЛИЦЕНЗИРОВАНИЕ ДЕЯТЕЛЬНОСТИ УПРАВЛЯЮЩИХ ОРГАНИЗАЦИЙ</a:t>
            </a:r>
            <a:endParaRPr lang="ru-RU" sz="1300" b="1" dirty="0">
              <a:solidFill>
                <a:schemeClr val="bg1"/>
              </a:solidFill>
              <a:ea typeface="ＭＳ Ｐゴシック" charset="0"/>
              <a:cs typeface="Calibri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534894" y="769387"/>
            <a:ext cx="3357586" cy="40931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ДОПОЛНИТЕЛЬНЫЕ МЕРЫ</a:t>
            </a:r>
            <a:endParaRPr lang="ru-RU" sz="11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4725144"/>
            <a:ext cx="3357586" cy="127619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Проект Федерального закона «О внесении изменений в Жилищный кодекс Российской Федерации и отдельные законодательные акты Российской Федерации» по вопросу порядка оказания коммунальных услуг и отношений в сфере управления жилищным фондом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внесен  Минстроем России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в Правительство Российской Федерации</a:t>
            </a:r>
            <a:endParaRPr lang="ru-RU" sz="1000" b="1" dirty="0">
              <a:solidFill>
                <a:schemeClr val="tx1"/>
              </a:solidFill>
              <a:latin typeface="Cambria" panose="02040503050406030204" pitchFamily="18" charset="0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06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Прямая со стрелкой 31"/>
          <p:cNvCxnSpPr/>
          <p:nvPr/>
        </p:nvCxnSpPr>
        <p:spPr>
          <a:xfrm flipH="1">
            <a:off x="2337819" y="3251295"/>
            <a:ext cx="1588" cy="1510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2844" y="1357298"/>
            <a:ext cx="450059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Разработаны Основы формирования индексов изменения размера платы граждан за коммунальные услуги</a:t>
            </a:r>
            <a:endParaRPr lang="ru-RU" sz="1000" b="1" dirty="0"/>
          </a:p>
        </p:txBody>
      </p:sp>
      <p:cxnSp>
        <p:nvCxnSpPr>
          <p:cNvPr id="108" name="Прямая со стрелкой 107"/>
          <p:cNvCxnSpPr/>
          <p:nvPr/>
        </p:nvCxnSpPr>
        <p:spPr>
          <a:xfrm flipH="1">
            <a:off x="2336231" y="1902338"/>
            <a:ext cx="3176" cy="11346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ru-RU" sz="2000" b="1" dirty="0" smtClean="0">
                <a:solidFill>
                  <a:schemeClr val="tx2"/>
                </a:solidFill>
                <a:ea typeface="ＭＳ Ｐゴシック" charset="0"/>
                <a:cs typeface="Calibri"/>
              </a:rPr>
              <a:t>РЕГУЛИРОВАНИЕ ПЛАТЕЖА ЗА КОММУНАЛЬНЫЕ УСЛУГИ</a:t>
            </a:r>
            <a:endParaRPr lang="ru-RU" sz="2000" b="1" dirty="0">
              <a:solidFill>
                <a:schemeClr val="tx2"/>
              </a:solidFill>
              <a:ea typeface="ＭＳ Ｐゴシック" charset="0"/>
              <a:cs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215082"/>
            <a:ext cx="9144000" cy="4924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ДОЛГОСРОЧНОЕ РЕГУЛИРОВАНИЕ ПЛАТЕЖА ОБЕСПЕЧИТ СТАБИЛЬНОСТЬ </a:t>
            </a:r>
          </a:p>
          <a:p>
            <a:pPr algn="ctr"/>
            <a:r>
              <a:rPr lang="ru-RU" sz="13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И ПОТРЕБИТЕЛЯМ, И ИНВЕСТОРАМ, И ВЛАСТЯМ</a:t>
            </a:r>
            <a:endParaRPr lang="ru-RU" sz="13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12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  <a:latin typeface="Cambria" panose="02040503050406030204" pitchFamily="18" charset="0"/>
              </a:rPr>
              <a:pPr>
                <a:defRPr/>
              </a:pPr>
              <a:t>4</a:t>
            </a:fld>
            <a:endParaRPr lang="en-US" dirty="0">
              <a:solidFill>
                <a:srgbClr val="464653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3036981"/>
            <a:ext cx="2786082" cy="2143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Главы субъектов Российской Федерации</a:t>
            </a:r>
            <a:endParaRPr lang="ru-RU" sz="11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1234" y="1772816"/>
            <a:ext cx="3371273" cy="2143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Правительство России</a:t>
            </a:r>
            <a:endParaRPr lang="ru-RU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5720" y="2114781"/>
            <a:ext cx="44291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Средний индекс (проценты роста) по регионам </a:t>
            </a:r>
            <a:r>
              <a:rPr lang="ru-RU" sz="1000" dirty="0" smtClean="0"/>
              <a:t>не менее, чем на 3 года</a:t>
            </a:r>
          </a:p>
          <a:p>
            <a:pPr algn="ctr"/>
            <a:r>
              <a:rPr lang="ru-RU" sz="1000" dirty="0" smtClean="0"/>
              <a:t>с учетом формулы: инфляция предыдущего года х 0,7</a:t>
            </a:r>
          </a:p>
          <a:p>
            <a:pPr algn="ctr"/>
            <a:r>
              <a:rPr lang="ru-RU" sz="1000" b="1" dirty="0" smtClean="0"/>
              <a:t>Рост в среднем по России в 2014 г. составит около 4,5%</a:t>
            </a:r>
          </a:p>
          <a:p>
            <a:pPr algn="ctr"/>
            <a:r>
              <a:rPr lang="ru-RU" sz="1000" b="1" dirty="0" smtClean="0"/>
              <a:t>Бюджетная ответственность за понижение установленных индексов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14282" y="785794"/>
            <a:ext cx="4357718" cy="571504"/>
          </a:xfrm>
          <a:prstGeom prst="rect">
            <a:avLst/>
          </a:prstGeom>
          <a:solidFill>
            <a:srgbClr val="CC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Принят Федеральный закон №417-ФЗ от 28.12.2013 г.</a:t>
            </a:r>
          </a:p>
          <a:p>
            <a:pPr algn="ctr"/>
            <a:r>
              <a:rPr lang="ru-RU" sz="1050" b="1" dirty="0" smtClean="0">
                <a:solidFill>
                  <a:schemeClr val="bg1"/>
                </a:solidFill>
              </a:rPr>
              <a:t>ДОЛГОСРОЧНЫЕ ПРАВИЛА ОГРАНИЧЕНИЯ ПЛАТЕЖЕЙ НАСЕЛЕНИЯ  ЗА КОММУНАЛЬНЫЕ УСЛУГИ</a:t>
            </a:r>
            <a:endParaRPr lang="ru-RU" sz="1050" b="1" dirty="0">
              <a:solidFill>
                <a:schemeClr val="bg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4282" y="4999843"/>
            <a:ext cx="442915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1000" dirty="0" smtClean="0"/>
              <a:t>С согласия представительного органа муниципалитета предельный индекс может быть выше полутора раз среднего по региону</a:t>
            </a:r>
          </a:p>
        </p:txBody>
      </p:sp>
      <p:graphicFrame>
        <p:nvGraphicFramePr>
          <p:cNvPr id="114" name="Диаграмма 1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030523"/>
              </p:ext>
            </p:extLst>
          </p:nvPr>
        </p:nvGraphicFramePr>
        <p:xfrm>
          <a:off x="4572000" y="2132781"/>
          <a:ext cx="4357718" cy="317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5" name="Прямоугольник 114"/>
          <p:cNvSpPr/>
          <p:nvPr/>
        </p:nvSpPr>
        <p:spPr>
          <a:xfrm>
            <a:off x="4786314" y="785794"/>
            <a:ext cx="4143404" cy="107721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C00000"/>
                </a:solidFill>
              </a:rPr>
              <a:t>НЕОБХОДИМ ДИФФЕРЕНЦИРОВАННЫЙ ПОДХОД К УСТАНОВЛЕНИЮ ИНДЕКСОВ, С УЧЕТОМ: </a:t>
            </a:r>
          </a:p>
          <a:p>
            <a:pPr algn="ctr"/>
            <a:r>
              <a:rPr lang="ru-RU" sz="1100" dirty="0" smtClean="0"/>
              <a:t>фактического уровня платежа </a:t>
            </a:r>
          </a:p>
          <a:p>
            <a:pPr algn="ctr"/>
            <a:r>
              <a:rPr lang="ru-RU" sz="1100" dirty="0" smtClean="0"/>
              <a:t>(в сравнении с другими регионами)</a:t>
            </a:r>
          </a:p>
          <a:p>
            <a:pPr algn="ctr">
              <a:lnSpc>
                <a:spcPct val="200000"/>
              </a:lnSpc>
            </a:pPr>
            <a:r>
              <a:rPr lang="ru-RU" sz="1100" dirty="0" smtClean="0"/>
              <a:t>объективных инвестиционных потребностей</a:t>
            </a:r>
            <a:endParaRPr lang="ru-RU" sz="1100" dirty="0" smtClean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786314" y="1958643"/>
            <a:ext cx="4286280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УРОВЕНЬ РАСХОДОВ НА ОПЛАТУ «КОММУНАЛКИ» В </a:t>
            </a:r>
            <a:r>
              <a:rPr lang="ru-RU" sz="1000" b="1" smtClean="0"/>
              <a:t>РЕГИОНАХ РАЗНЫЙ</a:t>
            </a:r>
            <a:endParaRPr lang="ru-RU" sz="1100" dirty="0" smtClean="0"/>
          </a:p>
        </p:txBody>
      </p:sp>
      <p:sp>
        <p:nvSpPr>
          <p:cNvPr id="1028" name="AutoShape 4" descr="data:image/jpeg;base64,/9j/4AAQSkZJRgABAQAAAQABAAD/2wCEAAkGBhIGEBUQDxIPExARFRQRFRQVEBoMDxkaExIVFh8TFBIXGyYeGBsnGR4ZITssIykpMDAsGB4xODwqNzI3OCkBCQoKDQwOGg8PGDUlHCQuNDAwKTU0NTU1NTIvMDEyNTUtLys0NTY1KTUyKTItNSwpNTU1LzU1NTU1Lyw1NCwtNf/AABEIAKAAfAMBIgACEQEDEQH/xAAaAAEBAQADAQAAAAAAAAAAAAAABwgEBQYB/8QANxAAAgIAAwIKCQMFAAAAAAAAAAECAwQFEQcSBhMUITFBUVJhkiIyU3GBkaHBwmOTsWKio9Lh/8QAGwEBAAEFAQAAAAAAAAAAAAAAAAUCAwQGBwH/xAAsEQABAwIDBgcAAwAAAAAAAAAAAQIEAxEFEiEGMVFxscETFCJBYZHhMjOB/9oADAMBAAIRAxEAPwC4gAAAAAAAAAAAAAAAAAAAAAAAAAAAAAAAA+Se6tX0L4Hgc92u0YCbhhq3e09HPf4qrm7r0bl9DlbV84lluC4uDaeIlxba6d1JuS+PMvc2RUjpUlzFyMNxwHBKMqn49fVL2ROXutisZRtjrvko4ml1J82/CfGxXi4tJpe7UolF8cTFThJShJKUZJ6xafQ0zMZW9jmbSxFFuHk21TJSh4KzXWK8N5N/FnkWS5zsjy7juB0I9HzEdLW3pz5lEABJGkgAAAAAAAAAAAAAAE72zVN4aiXUrWvND/hJC2bWcPx2XOXs7a5fNuH5ETIWalqp07Zl+aCicFVO/cFL2Kx9PEv+mpfWZNCs7GKN2i+fesjHyx1+5TES9VC9tC7Lh9T5t1QowAJw5WAAAAAAAAAAAAAAAdBw9w3KstxMeyvf/blGf2M/s0nnOH5Xhrq+/VZHzQaM2ETPT1Ip0DZOpejUZwW/2n4C2bJsPxOXKXtLLJfJqH4kTRoDgHhuSZbho9te/wDuSc/yKYKXqKvwX9qqmWI1vFydFO/ABMHOAAAAAAAAAAAAAAAD5KO8tH18xmjH08ntsh3Zyj8pNGmGZ54ZYfk2YYmP602vdJ7y+jI6enpapueyT7VarOKIv0v6dMjSmUYfkmHqr7lVcPLBIznl1HKbq4d+cI/OSRpaK3Vp2FMBP5KXtrX/ANTOa9D6ACTNGAAAAAAAAAAAAAAABDNqOG4jMrH7SNc/8aj/ADFlzJBtlw+5i6p9+nd8k5f7GFNS9L/TZdmKmWdbi1U6L2PM8CsPyrMMNH9WMu3mh6T+iNCoh2yzC8ozKuXs4WT/ALHD+ZFxKYKehV+S/tVUvKa3g3qqgAGeamAAAAAAAAAAAAAAACZbacPrHDWdjsh81FlNOPi8vqzBJXV12JPVKcFYk+1KSZarU/EYrTPw6WkOS2uqXtfTmliVbGcPv4m6zu1KPnmn+JXTjYPLKcv14mqqve013K41a6du6lqck8oU/DZlK8UmpNkLWRLJppyAALxGgAAAAAAAAAAAAAAHX59ndfB6iV9r9GPQl60m+iMfFv7si2c7RMbm8m1bKmHVCp8WkvGS52z2+2Xe5LTpruca97s13Hpr9SRETMrPR+RF0Og7N4dHdH8w9qOcqrv9rdz0WVcP8dlclJXzsjrq4Wt2xfhq+dfBlm4L8I6+FGHV9a3X6s4a6uMl0rXrXWn2MzuVHYrvaYnp3NatOzX0/toeRKz8+VV0UubRYdH8stdrURzbbtL3W2v2U4AEuc6AAAAAAAAAAAAAAAOBnmS15/ROi1ejNczXrRa51JeKZF852cY3KZNRqldX1TqW/qvGHSmXcGPWjsq6rvJjDcYkQLtZq1fZexBMq2e47NJJcROuL6Z2riorx0fO/giy8GeDtfBjDqivnfrTm1o5SfTLw7NOxHbA8oxmUtU3lWJY1InojH2RqeydwADJIUAAAAAAAAAAAAAAAAAAAAAAAAAAAAA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Прямоугольник 125"/>
          <p:cNvSpPr/>
          <p:nvPr/>
        </p:nvSpPr>
        <p:spPr>
          <a:xfrm>
            <a:off x="993830" y="4761753"/>
            <a:ext cx="2786082" cy="2143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Муниципалитеты</a:t>
            </a:r>
            <a:endParaRPr lang="ru-RU" sz="1100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142844" y="3376178"/>
            <a:ext cx="450059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     Предельные индексы по муниципалитетам</a:t>
            </a:r>
          </a:p>
          <a:p>
            <a:pPr algn="ctr"/>
            <a:r>
              <a:rPr lang="ru-RU" sz="1000" b="1" dirty="0" smtClean="0">
                <a:solidFill>
                  <a:srgbClr val="FF0000"/>
                </a:solidFill>
              </a:rPr>
              <a:t>«Коммунальный» платеж не вырастет выше установленных предельных индексов при неизменном потреблении</a:t>
            </a:r>
          </a:p>
          <a:p>
            <a:pPr marL="171450" indent="-171450" algn="ctr"/>
            <a:r>
              <a:rPr lang="ru-RU" sz="1000" dirty="0" smtClean="0"/>
              <a:t>    Рост всех предельных индексов по муниципалитетам должен в сумме соответствовать среднему по региону</a:t>
            </a:r>
          </a:p>
          <a:p>
            <a:pPr marL="171450" indent="-171450" algn="ctr">
              <a:spcAft>
                <a:spcPts val="600"/>
              </a:spcAft>
            </a:pPr>
            <a:r>
              <a:rPr lang="ru-RU" sz="1000" dirty="0" smtClean="0"/>
              <a:t>Предельный индекс не может быть выше полутора раз среднего индекса по региону  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7556087" y="2500306"/>
            <a:ext cx="285752" cy="214314"/>
          </a:xfrm>
          <a:prstGeom prst="line">
            <a:avLst/>
          </a:prstGeom>
          <a:ln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5813546" y="4575316"/>
            <a:ext cx="428628" cy="357190"/>
          </a:xfrm>
          <a:prstGeom prst="line">
            <a:avLst/>
          </a:prstGeom>
          <a:ln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358082" y="2204864"/>
            <a:ext cx="178591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Регионы Севера, Дальнего Востока, </a:t>
            </a:r>
          </a:p>
          <a:p>
            <a:pPr algn="ctr"/>
            <a:r>
              <a:rPr lang="ru-RU" sz="800" dirty="0" smtClean="0"/>
              <a:t>а также Москва и Московская обл.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20571" y="4770181"/>
            <a:ext cx="128588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Республики Северного Кавказа и национальные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821654" y="5445224"/>
            <a:ext cx="4214842" cy="642942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dirty="0" smtClean="0">
                <a:solidFill>
                  <a:srgbClr val="C00000"/>
                </a:solidFill>
              </a:rPr>
              <a:t>Регионам нужно дать самостоятельность (без согласования с федеральными органами власти) в определении параметров долгосрочных тарифов в пределах совокупного платежа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4282" y="5445224"/>
            <a:ext cx="4429156" cy="642942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dirty="0" smtClean="0">
                <a:solidFill>
                  <a:srgbClr val="C00000"/>
                </a:solidFill>
              </a:rPr>
              <a:t>Изменение индексов возможно лишь при изменении параметров прогноза социально-экономического развития страны: инфляция, стоимость энергоресурсов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1409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  <a:ea typeface="ＭＳ Ｐゴシック" charset="0"/>
                <a:cs typeface="Calibri"/>
              </a:rPr>
              <a:t>ЧАСТНЫЕ ИНВЕСТИЦИИ ДЛЯ МОДЕРНИЗАЦИИ ИНФРАСТРУКТУРЫ</a:t>
            </a:r>
            <a:endParaRPr lang="ru-RU" sz="2000" b="1" dirty="0">
              <a:solidFill>
                <a:schemeClr val="tx2"/>
              </a:solidFill>
              <a:latin typeface="+mn-lt"/>
              <a:ea typeface="ＭＳ Ｐゴシック" charset="0"/>
              <a:cs typeface="Calibri"/>
            </a:endParaRPr>
          </a:p>
        </p:txBody>
      </p:sp>
      <p:sp>
        <p:nvSpPr>
          <p:cNvPr id="12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  <a:latin typeface="Cambria" panose="02040503050406030204" pitchFamily="18" charset="0"/>
              </a:rPr>
              <a:pPr>
                <a:defRPr/>
              </a:pPr>
              <a:t>5</a:t>
            </a:fld>
            <a:endParaRPr lang="en-US" dirty="0">
              <a:solidFill>
                <a:srgbClr val="464653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36158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ДОЛГОСРОЧНЫЕ ТАРИФЫ ДАДУТ НЕ ТОЛЬКО ГАРАНТИИ ИНВЕСТОРАМ, НО И ЗАЩИТЯТ ПОТРЕБИТЕЛЯ </a:t>
            </a:r>
            <a:endParaRPr lang="ru-RU" sz="14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764704"/>
            <a:ext cx="8715436" cy="2880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Долгосрочные тарифы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9512" y="1052736"/>
            <a:ext cx="4000528" cy="5539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274638" indent="-2746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0" lang="ru-RU" sz="1000" b="1" kern="0" dirty="0" smtClean="0">
                <a:solidFill>
                  <a:prstClr val="black"/>
                </a:solidFill>
                <a:latin typeface="+mn-lt"/>
                <a:cs typeface="Calibri"/>
              </a:rPr>
              <a:t>Федеральный закон от 30.12.2012 №</a:t>
            </a:r>
            <a:r>
              <a:rPr kumimoji="0" lang="ru-RU" sz="1000" b="1" kern="0" dirty="0" smtClean="0">
                <a:latin typeface="+mn-lt"/>
                <a:cs typeface="Calibri"/>
              </a:rPr>
              <a:t>291-ФЗ</a:t>
            </a:r>
            <a:r>
              <a:rPr kumimoji="0" lang="ru-RU" sz="1000" b="1" kern="0" dirty="0" smtClean="0">
                <a:solidFill>
                  <a:srgbClr val="FF0000"/>
                </a:solidFill>
                <a:latin typeface="+mn-lt"/>
                <a:cs typeface="Calibri"/>
              </a:rPr>
              <a:t>  вводит </a:t>
            </a:r>
            <a:r>
              <a:rPr lang="ru-RU" sz="1000" b="1" dirty="0" smtClean="0">
                <a:solidFill>
                  <a:srgbClr val="FF0000"/>
                </a:solidFill>
                <a:latin typeface="+mn-lt"/>
                <a:ea typeface="Times New Roman"/>
              </a:rPr>
              <a:t> обязательность долгосрочного тарифного регулирования с 2016 г.</a:t>
            </a:r>
            <a:r>
              <a:rPr lang="ru-RU" sz="1000" b="1" dirty="0" smtClean="0">
                <a:latin typeface="+mn-lt"/>
                <a:ea typeface="Times New Roman"/>
              </a:rPr>
              <a:t> (2014- 2015 гг. – по желанию)</a:t>
            </a:r>
            <a:endParaRPr kumimoji="0" lang="ru-RU" sz="1000" b="1" kern="0" dirty="0" smtClean="0">
              <a:solidFill>
                <a:prstClr val="black"/>
              </a:solidFill>
              <a:latin typeface="+mn-lt"/>
              <a:cs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250436" y="1052736"/>
            <a:ext cx="4714908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900" kern="0" dirty="0" smtClean="0">
                <a:latin typeface="+mn-lt"/>
                <a:ea typeface="AppleMyungjo"/>
                <a:cs typeface="Calibri" pitchFamily="34" charset="0"/>
              </a:rPr>
              <a:t>ФИКСАЦИЯ ПАРАМЕТРОВ (ТЕМП СНИЖЕНИЯ ЗАТРАТ, ДОХОДНОСТЬ И СРОК ВОЗВРАТА КАПИТАЛА) ТАРИФОВ НА СРОК </a:t>
            </a:r>
            <a:r>
              <a:rPr lang="ru-RU" sz="900" b="1" kern="0" dirty="0" smtClean="0">
                <a:solidFill>
                  <a:srgbClr val="FF0000"/>
                </a:solidFill>
                <a:latin typeface="+mn-lt"/>
                <a:ea typeface="AppleMyungjo"/>
                <a:cs typeface="Calibri" pitchFamily="34" charset="0"/>
              </a:rPr>
              <a:t>НЕ МЕНЕЕ 3 ЛЕТ </a:t>
            </a:r>
            <a:r>
              <a:rPr lang="ru-RU" sz="900" kern="0" dirty="0" smtClean="0">
                <a:latin typeface="+mn-lt"/>
                <a:ea typeface="AppleMyungjo"/>
                <a:cs typeface="Calibri" pitchFamily="34" charset="0"/>
              </a:rPr>
              <a:t>ПРИ ПЕРВОМ ПРИМЕНЕНИИ , </a:t>
            </a:r>
            <a:r>
              <a:rPr lang="ru-RU" sz="900" b="1" kern="0" dirty="0" smtClean="0">
                <a:solidFill>
                  <a:srgbClr val="FF0000"/>
                </a:solidFill>
                <a:latin typeface="+mn-lt"/>
                <a:ea typeface="AppleMyungjo"/>
                <a:cs typeface="Calibri" pitchFamily="34" charset="0"/>
              </a:rPr>
              <a:t>НЕ МЕНЕЕ 5 ЛЕТ </a:t>
            </a:r>
            <a:r>
              <a:rPr lang="ru-RU" sz="900" kern="0" dirty="0" smtClean="0">
                <a:solidFill>
                  <a:srgbClr val="FF0000"/>
                </a:solidFill>
                <a:latin typeface="+mn-lt"/>
                <a:ea typeface="AppleMyungjo"/>
                <a:cs typeface="Calibri" pitchFamily="34" charset="0"/>
              </a:rPr>
              <a:t>– </a:t>
            </a:r>
            <a:r>
              <a:rPr lang="ru-RU" sz="900" kern="0" dirty="0" smtClean="0">
                <a:latin typeface="+mn-lt"/>
                <a:ea typeface="AppleMyungjo"/>
                <a:cs typeface="Calibri" pitchFamily="34" charset="0"/>
              </a:rPr>
              <a:t>В ПОСЛЕДУЮЩЕМ</a:t>
            </a:r>
            <a:endParaRPr lang="ru-RU" sz="900" b="1" dirty="0">
              <a:latin typeface="+mn-lt"/>
              <a:cs typeface="Calibri" pitchFamily="34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ru-RU" sz="900" dirty="0" smtClean="0">
                <a:latin typeface="+mn-lt"/>
                <a:cs typeface="Arial" panose="020B0604020202020204" pitchFamily="34" charset="0"/>
              </a:rPr>
              <a:t>ИНВЕСТИЦИОННАЯ СОСТАВЛЯЮЩАЯ ВНУТРИ ТАРИФА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ru-RU" sz="900" kern="0" dirty="0" smtClean="0">
                <a:solidFill>
                  <a:srgbClr val="FF0000"/>
                </a:solidFill>
                <a:latin typeface="+mn-lt"/>
                <a:cs typeface="Calibri"/>
              </a:rPr>
              <a:t>ПРЯМАЯ БЮДЖЕТНАЯ ОТВЕТСТВЕННОСТЬ ЗА УМЕНЬШЕНИЕ УТВЕРЖДЕННЫХ ТАРИФОВ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2631395"/>
            <a:ext cx="8699467" cy="2880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Концессионные соглашения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14282" y="2924944"/>
            <a:ext cx="4000528" cy="11695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274638" indent="-27463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ru-RU" sz="1000" b="1" kern="0" dirty="0" smtClean="0">
                <a:latin typeface="+mn-lt"/>
                <a:cs typeface="Calibri"/>
              </a:rPr>
              <a:t>Федеральный закон от 07.05.2013 №103-ФЗ </a:t>
            </a:r>
            <a:r>
              <a:rPr lang="ru-RU" sz="1000" dirty="0" smtClean="0">
                <a:latin typeface="+mn-lt"/>
                <a:ea typeface="Calibri"/>
              </a:rPr>
              <a:t>«О внесении изменений в Федеральный закон «О концессионных соглашениях» и отдельные законодательные акты Российской Федерации»</a:t>
            </a:r>
          </a:p>
          <a:p>
            <a:pPr marL="274638" indent="-27463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smtClean="0">
                <a:latin typeface="+mn-lt"/>
              </a:rPr>
              <a:t>Постановлением Правительства Российской Федерации от 18.01.2014 №37 утверждено новое типовое концессионное соглашение</a:t>
            </a:r>
            <a:endParaRPr kumimoji="0" lang="ru-RU" sz="1000" b="1" kern="0" dirty="0" smtClean="0">
              <a:latin typeface="+mn-lt"/>
              <a:cs typeface="Calibri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14810" y="2924944"/>
            <a:ext cx="471490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900" kern="0" dirty="0" smtClean="0">
                <a:latin typeface="+mn-lt"/>
                <a:ea typeface="AppleMyungjo"/>
                <a:cs typeface="Calibri" pitchFamily="34" charset="0"/>
              </a:rPr>
              <a:t>ДОЛГОСРОЧНЫЕ ПАРАМЕТРЫ ТАРИФОВ </a:t>
            </a:r>
            <a:r>
              <a:rPr lang="ru-RU" sz="900" b="1" kern="0" dirty="0" smtClean="0">
                <a:solidFill>
                  <a:srgbClr val="FF0000"/>
                </a:solidFill>
                <a:latin typeface="+mn-lt"/>
                <a:ea typeface="AppleMyungjo"/>
                <a:cs typeface="Calibri" pitchFamily="34" charset="0"/>
              </a:rPr>
              <a:t>НА ВЕСЬ СРОК</a:t>
            </a:r>
            <a:r>
              <a:rPr lang="ru-RU" sz="900" b="1" kern="0" dirty="0" smtClean="0">
                <a:latin typeface="+mn-lt"/>
                <a:ea typeface="AppleMyungjo"/>
                <a:cs typeface="Calibri" pitchFamily="34" charset="0"/>
              </a:rPr>
              <a:t> </a:t>
            </a:r>
            <a:r>
              <a:rPr lang="ru-RU" sz="900" kern="0" dirty="0" smtClean="0">
                <a:latin typeface="+mn-lt"/>
                <a:ea typeface="AppleMyungjo"/>
                <a:cs typeface="Calibri" pitchFamily="34" charset="0"/>
              </a:rPr>
              <a:t>СОГЛАШЕНИЯ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0" lang="ru-RU" sz="900" b="1" dirty="0" smtClean="0">
                <a:solidFill>
                  <a:srgbClr val="FF0000"/>
                </a:solidFill>
                <a:latin typeface="+mn-lt"/>
              </a:rPr>
              <a:t>ФИКСАЦИЯ ЦЕЛЕВЫХ ПОКАЗАТЕЛЕЙ (КАЧЕСТВО, НАДЕЖНОСТЬ) </a:t>
            </a:r>
            <a:r>
              <a:rPr kumimoji="0" lang="ru-RU" sz="900" dirty="0" smtClean="0">
                <a:latin typeface="+mn-lt"/>
              </a:rPr>
              <a:t>ДЕЯТЕЛЬНОСТИ КОНЦЕССИОНЕРА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0" lang="ru-RU" sz="900" dirty="0" smtClean="0">
                <a:latin typeface="+mn-lt"/>
              </a:rPr>
              <a:t>В КОНКУРСЕ ПОБЕЖДАЕТ ТОТ, КТО ГОТОВ ДОСТИЧЬ ЦЕЛЕВЫХ ПОКАЗАТЕЛЕЙ РАНЬШЕ И ЗА МЕНЬШИЙ ТАРИФ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900" b="1" dirty="0" smtClean="0">
                <a:solidFill>
                  <a:srgbClr val="FF0000"/>
                </a:solidFill>
                <a:latin typeface="+mn-lt"/>
              </a:rPr>
              <a:t>РЕГИОНЫ ОБЯЗАНЫ ПЕРЕДАТЬ НЕЭФФЕКТИВНЫЕ МУПЫ В КОНЦЕССИЮ НЕ ПОЗДНЕЕ 2016 Г.</a:t>
            </a:r>
            <a:r>
              <a:rPr lang="ru-RU" sz="900" dirty="0" smtClean="0">
                <a:latin typeface="+mn-lt"/>
              </a:rPr>
              <a:t> (ПЕРЕЧЕНЬ ПОРУЧЕНИЙ  ПРЕЗИДЕНТА РОССИЙСКОЙ ФЕДЕРАЦИИ ПО ИТОГАМ ЗАСЕДАНИЯ ГОСУДАРСТВЕННОГО СОВЕТА 31 МАЯ 2013 ГОДА)</a:t>
            </a:r>
            <a:endParaRPr kumimoji="0" lang="ru-RU" sz="9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67474" y="2276872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в распоряжении компании экономии от повышения эффективности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67474" y="1916832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Фиксация целевых показателей качества и надежности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75656" y="4149080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Жесткие конкурсные процедуры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75656" y="4509120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Обязательность банковского обеспечения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75656" y="5229200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Мотивация к повышению эффективности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75656" y="4858127"/>
            <a:ext cx="633670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имущества в публичной собственности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75656" y="5578207"/>
            <a:ext cx="6336704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Жесткая ответственность за </a:t>
            </a:r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недостижение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целевых показателей качества и надежности: финансовая ответственность и расторжение соглашения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4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КАЖДЫЙ РЕГИОН ДОЛЖЕН ИМЕТЬ ЧЕТКИЙ ПЛАН МЕР  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ПОВЫШЕНИЯ КАЧЕСТВА ЖКХ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7924800" y="6491288"/>
            <a:ext cx="1219200" cy="366712"/>
          </a:xfrm>
        </p:spPr>
        <p:txBody>
          <a:bodyPr/>
          <a:lstStyle/>
          <a:p>
            <a:pPr>
              <a:defRPr/>
            </a:pPr>
            <a:fld id="{804A88A7-2DD6-8B4E-9583-A8260EF5A7DF}" type="slidenum">
              <a:rPr lang="en-US" smtClean="0">
                <a:solidFill>
                  <a:srgbClr val="464653"/>
                </a:solidFill>
                <a:latin typeface="Cambria" panose="02040503050406030204" pitchFamily="18" charset="0"/>
              </a:rPr>
              <a:pPr>
                <a:defRPr/>
              </a:pPr>
              <a:t>6</a:t>
            </a:fld>
            <a:endParaRPr lang="en-US" dirty="0">
              <a:solidFill>
                <a:srgbClr val="464653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0330" y="1768738"/>
            <a:ext cx="4286280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Модельный комплекс мер повышения эффективности ЖКХ</a:t>
            </a:r>
            <a:endParaRPr lang="ru-RU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71670" y="2768870"/>
            <a:ext cx="5357882" cy="5000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Субъекты </a:t>
            </a:r>
          </a:p>
          <a:p>
            <a:pPr algn="ctr"/>
            <a:r>
              <a:rPr lang="ru-RU" sz="1400" b="1" dirty="0" smtClean="0"/>
              <a:t>Российской Федерации</a:t>
            </a:r>
            <a:endParaRPr lang="ru-RU" sz="1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071670" y="3268937"/>
            <a:ext cx="5357882" cy="584775"/>
          </a:xfrm>
          <a:prstGeom prst="rect">
            <a:avLst/>
          </a:prstGeom>
          <a:ln>
            <a:solidFill>
              <a:srgbClr val="4372A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Региональный комплекс мер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(в разрезе муниципалитетов)</a:t>
            </a:r>
            <a:endParaRPr lang="ru-RU" sz="14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cxnSp>
        <p:nvCxnSpPr>
          <p:cNvPr id="24" name="Прямая со стрелкой 23"/>
          <p:cNvCxnSpPr>
            <a:stCxn id="9" idx="2"/>
          </p:cNvCxnSpPr>
          <p:nvPr/>
        </p:nvCxnSpPr>
        <p:spPr>
          <a:xfrm rot="5400000">
            <a:off x="4477353" y="2580392"/>
            <a:ext cx="331441" cy="794"/>
          </a:xfrm>
          <a:prstGeom prst="straightConnector1">
            <a:avLst/>
          </a:prstGeom>
          <a:ln w="12700">
            <a:solidFill>
              <a:srgbClr val="4372A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xQVFRUUGBcbGRgWGBcaGBgYGxQeGBoaGxYYHiggGB0lGxkYIjEhJSkrLi4uFx8zODUtNygtLiwBCgoKDg0OGxAQGzIkHyQtLCwsLywsNDQsLCw0LCwsLCwsLCwsLCwsLCwsNCwsLCwsLCwsLCwsLCwsLCwsLCwsLP/AABEIANMA7gMBIgACEQEDEQH/xAAcAAEAAgIDAQAAAAAAAAAAAAAABgcBBQMECAL/xABIEAABAwIDBAUJBQUGBQUAAAABAAIDBBEGEiEFMUFRBxMiYXEUMkJSc4GRobEjJDSywWJygsLRFjNDY9LwFVNUk6IXVYOS4v/EABkBAQADAQEAAAAAAAAAAAAAAAABBAUDAv/EACoRAAICAQMCBwACAwEAAAAAAAABAhEDBBIhMVETFCIzQXGBYdEjQvAy/9oADAMBAAIRAxEAPwC8UREAREQBERAEREAREQBERAERcVRUNY0ue4NaN5cQAPeUDdHKihW1ekenjdliDpiN5aQ1vucd/uWx2LjWlqLAP6t59CTQ+47j7ivbxTSujks0G6skiLAKyvB1CIiAIiIAiIgCIiAIiIAiIgCIiAIiIAiwV06ra0EZyyTRsJ4Oe0H4EqUrIbS6ndQrihna8Xa4OHMEEfELlUEp2ERYJQGVxVFQ1jS57g1o3kmw+KjuKcZw0gLf7yXhG06jvcfRHzVR7dxFPVuvK7s30Y3Rjfdx8Su+LBKf0VsuoUeFyyf4i6SmN7NKM59d2jB4De75BV7tbbU9Sc00hfxAvZo8GjQfVdGlpnSODI2Oe4jRrRf6Kf4c6NXus6qdkGh6tp7XvduHu+Kt1jxIqNzysgUcbnmzWuceTQSbeAGi+A/hy8dD716F2VsWGnblhjawcbbz4neVq9vYLpam5czI/wBdmh9/A+9c/Nq+nB08pKir9h4xqabRr87NOxISfgTqPorLw7jinqbNJ6qQ+g/ie48VXOIcDVFNdwBmjHpMBuB3t/UKLNdY+C9vHjyq0c45MmN0elwVlUzhnHs0BDZSZoxbf57Ra2jj53gVa2x9sRVLA+J4cOPMHkRvCp5MMoF3FnjPj5NgiwFlcjuEWFxz1DWC73BoHEkAfEoQ3RyotfS7bp5DlZNE53Jr2k/AFd+6lprqFJPoZREUEhERARraeN6SCQxvkJcNHZWlwaeRI+i3ez6+OdgkicHtduI/3oe5efNqQSRyvZIHNeHG9+NzvvxuufYe356V4fE46ntNPmuHeP1V16VONxZQjqpJ+o9DIothfG0FVZhPVzeo47/3XbnfVSclVJRcXTLkZxkrRDeknEjqaJsURyyTX7XqtG8jv4e9U66S5uSSb3N9SfElWH0xUj80MtjkAc0kcCdR9Pkq3vZaGnSUODOztubskOFcQPpJmuBPVk2ey+hHE24Ec1e8b7gEbiLrzXBG57msbq57g1o5kleiGyNp4G9Y8BsbBdziODbXJXHVRVqup20smrvodySQAEkgAbyVWONOkPUxUh7nS/ozn4/BaXGuNn1RMcRLIL68DIO/iB3KJxxuc4MaC5xNgBe58LL1h09eqR5zajdxHofMkpcS5xuSdSTqTzJ4qU4XwPNV2e4GKE+kR2nD9lp+pUqwX0ehmWaqGZw1bHva3971j8lYjWgaDQJl1FcRGLTOXMjWbCw9BSMywsA5uOrneLltURUm23bL8YqKpBERQSYIUMxbgCKpvJFaKXmB2XH9pv6qaIvUZOLtHicFJUzzrtjY81K7LMwtJ3H0XeB4r52TtOWnkD4nFpG8cHC+4jiNF6A2psuKojMcrA5p5/UHgVTuLcEzUhdJHeSDfcec394cR3q9izqfEjPy4HDldCw8IYziqwGn7OYDVhO/vaeP1UqBXmmGVzSHNJBBuCDYjwIVq4Gx2JbQ1JDZdzX7mv8AHk76rlm09cxO2HUfEie1MwY0uO5oJPgAqExLt+Srlc97iIwewy+gF7buLjv96vLasHWwSMBtnY4A+IsvOkjC1xY4EOaSCORBsp0sVbI1TfC+D6a7iND3aceCuHozxE6oifFKc0kNu1xc07ie/Q/JU40X5qxeh2ldnnltZtmsB5m+Y/DT4rvqIrYcMDayKi1EXw+QAXJsO9V7irpFa0mKks9w3yb2D931j8lnwxym6Ro5MsYLkl23MSU9KB1z7E7mgXcfcF87CxNT1ebqnat3tcLOAPcVQ9RUvkcXvc5zjqXE6n/fJbfCuzp5pHdQXNIbq4XG8jS4+ncrT0yUeWU/NScuEW7ifC8NYy0gs8ea9vnD38R3FU7iTC89G7tguj4SNGh8fVKv9cVTTtkaWvaHNcLEEXBHguGLM4fRZy4FPldTzW2XKQRoRYi28HuVhYU6RnMtHV3c3cJQO0P3hxHeFyYs6Ni28lHcjeYjb/xP6FVxPG5ri0gtINiDoQe8K8nDNEotTxSPQ9RDDVw5TlkikHDcRzBCglf0VAuJhqC1vBr2ZiO7MCL/AAUNwziiejddhzRk9qMnQ949U96t/YGLKeqic9rspYLva7QtHfzHeq0oTxP09CxGcMv/AK6mm2NhGl2cDUTPzOaD23aBo/Zbz+J1Vf4uxXJWSEC7YQeyz1tfOdz8FyY3xW6tkLWEiBh7I9c384/oFo9nUEk8rYom3e42Avpbme7f8F3xwr1TK85J8R6GKCjkmkbFE3M924DlzJ4DvV0YNwcykGd1nzEau5Dk3kF2cH4Xjo49O1I4dt53k8hyA5KRKtmzuXC6FrBp69UgiIqxbCIiAIiIAiIgC+XsBBB1B3hfSICq8c4Ay5p6RtxvdEPmWf6fgq6Pwt8QV6YIVddIGBw/NUUze3vfGNzubh+13cVcwZ/9ZFHPp69UThwBjfMRT1Lu1ujefS/ZcefI8Vu8S4Egq3mUExSEaubqHd7m8fkqXBtfn896tXo7xj1gbTTn7QaMcfTAG4/tAD3r3lxuPrgeMWRS9E+h06Lors68lQS3k1mUn3kmymM1TS7NpwCRGxvmt3uce4b3ErT4vx5HTF0UX2kw3j0WH9o8T3D5Kpto7RlneZJXl7jzOg7gOAXmMJ5VcuhMpwxv0dTeYrxrNWEtbeOH1Rvd+8b/AC+qjjW2XPszZ0tRII4mlzj8B3k8ArbwjgKOmtJNaWXvHZZ+6Ofeu0pwxKjlGE8siJYTwFJUWfPmii5bnu/0j5q1NlbKip4xHEwNaOXHvJ4ld0CyyqOTNKfUv4sEYfYREXI7BRvFODoKwXIyS8JGgX/iHpBSRFMZOLtHmUFJUzzTtCkMMkkRIcWOLSRu0Ut6MKfPJUtPpU5/Mo/igffan2r/AKqU9D34mYf5X84WnN3jsy4r1UQTKRpa9tPhp/vwVu9EdJH5K6QMHWGRzXO42FrDuFiqs2rT5JpWerI8fBx/RWT0NVV454+T2uA8W2+rV5z28XB6wV4isshERZpqBERAEVd9Le0pYhTiKSSPMX3yOLb2A32Vef2iqv8AqZ/+6/8AqrGPTucbsrZNSoSqj0Oiqfov2vNJVPbJNJI3qnGz3OcL5hYi50UW2nt2p6+UeUTACR+nWP0AcRbQ6KVpm5bbPL1Sq6PQKLzv/wAeqbfiZ/8Auv5+KvPCszn0dO57i5zomEuO8kjeSvOXA8auz3iz+I6o2qIi4FgIiFAUn0oU7GVpEYDczGudbQFxJ1+Fl0sAQl20IByLifcw/rb4p0hz59oTfslrfg0fqStr0R0mase//lx/Nxt+i07rF+GVV5P0j+L7+XVPtXLlwdh/y2fq82VoGZxtc2uBYcAV8Yvb9+qb6fauUj6IWWq5PZfzBTJtYrXYiKvJT7lnbH2LDTMDImBo4niTzJ4lbFEWY227ZqxioqkERFBIREQBERAed8UH77Ukf81/DvUr6HW/eZfZfzBRPFB++VPtn/mUs6G/xE3s/wCcLTn7L+jKh7i+zR9INP1dfMNRmIeP4h/UFbLomq8laWX0ljI97dR+q73TDQ2nhl4PYWnxab/Q/JRDDFZ1NXBLuDXtB8D2T7rFRH14vwS9GT9PRCLDSsrNNUIiICsOmi33a/8AmfQKsferq6Q9vNpupDqeOfOXefbs2te1wf8AYUI/ttF/7dTfL/Sr+CUlDhGbnS3vk++iQ/fH8fsnfmaoptEjr5hf/Ff+cqzcBYkjqJ3sbSxQEMLszLXOoFvNHNaKtxpGJJB5DTnK9wuRqbOtc9neV6UpeI+Pg8NR2dSCk9/DReg8G/gab2TPoqvGNo/+gpvh/wDlW1sGpElPFIGhgexpyjc243DuXPUybirR20qW7r8HfREVIvhfErrAnkF9rR41r+oopnjfkIHidB9VMVbo8zlti2UVtWo62eWT13vcPAu0+SsjoapLRzyn0nBo/hFz8yqr7uXhyV8dHlD1VBCCLF4Lz/Eb/Syv6h7cdGfp43kKixf+Oqfan9FJOiIfepPZfzBRrFp+/VPH7R31Um6IfxUmn+F/Mvc/Z/DnD3V9luoiLMNYIiIAiIgCIiA874qFqyo9s/8AMpX0NfiJvZ/zhRfFY+/VPtX/AFUm6G/xUvsj+dq05+z+GXj9xfZLulLZvW0TnAXdCQ/3DR3yVKDfovS1XAJGOY4XDgQR3EWXnPaNE6GWSI72PLde47/hZc9JPhxOmqhUr7l8YP2l5RSQyXuS0B37zdD8/qt0qw6H9q6y05/fbf4OH0PvVnqrmjtm0WsEt0EERFyOxV/TRvpv/k/RVh7l6BxRhWGuDBKXjq72yEDfzuCo/wD+lNLwlnH8Tf8ASruHPCMaZQy4Jym2kRbol/GSexd+YKJbR/vpRb/Ek/OVdeGsDwUUhkjdI5xaW9sgixIO4Aa6LpVHRnSve55fMC9xcQHNtcm9h2d2qlaiG9s8vTz29CnGjTVegcIG9FTeyZ+VRwdFtJ/zJ/8A7N/0qZbNomwxMiZfLG0NF99gLarnqM0ZpJHXT4ZQlbOyiIqpcCrnpir7RRQD03Zj4NH9SPgrFcVQ+P8Aa/lFZIQbtj7Dfd53/l9F308bnZW1U6jXc0dBSGV8cYGsjmt8Lut/VekKeEMY1o0DQAPACypros2Z1tZ1hHZgbf8Aido35XKuldNVK2keNJHhyPPuLW/fqgf5rlJeiHSqkH+V9HBRrF346p9of0Uk6IT97k9kfzBWJ+z+FbH7i+y30RFmGqEREAREQBYKyiA88YqJ8tqfbP8AqpT0N38plvwi/nCi+K/xtTp/jP8AqpT0OD7zN7L+cLSn7P4ZcPcX2W6qc6Wdk9XVNmA7MzdT+23T5iyuNaDG2xhVUkjABnaMzDxDhr893vVLDPbOy9nhugUph/ajqWojlHou7VuLTvG/l+i9DU0we1rmm4cAQe4i6805TxHuVs9E+3esidTPPah8y+8s/Wx+oVrVQtbkVNLkqW3uWCiIqBohERAEREAREQBEWCgI/jjbQpaV7h57uywc3H+m/wByoZ288d5999VLOknbvlFTkabxwXaORd6R/T4rR4f2WamojhA89wzdzRq4/BaWCOyFsy8098+C1+i3ZHU0Ye4WfMc/8O5o+GvvUzXHTwhjWtboGgADuAsuRZ85bpNmjjjtikefMXj7/Un/ADT9ApH0QN+9v9l/MFHcW/jqn2jlJOiEfepOH2Xx7QWjP2fwzYe6vst5ERZhqhERAEREAREQHnrFf42p3/3z/qpP0Nj7zL7L+cKMYrH32p9q/wCqlHQ9+Jl9kfzhaU/Z/DLx+4vst1YIWUWaahSPSNsQU9WXNBEc13DkHekP1960mH9qmmnjmb6B7Q9Zp0cPgroxvsDyymcxoHWN7TCfW5X71SU2yZ2vyOgkDwd2R2p7ua0MORShTMzNjcJ8HommnD2Ne03a4Ag9xF1yrS4Oo3w0UEcuj2sFxy1uB7hYe5bpUJKnwaMG3FNhERQegiIgCIiAKPY4215LSvcD23dln7x/pv8AcpCq96WtmTSsifGwvbGXZg0XIuNDb/e9dMSTkrOWdtQdFTnXeSeZ11PFWn0S7CysdVOGsl2s7mg6n3n6KD7Aw1PVSNY2N7WX7by0hobfXU7za+iviipmxsaxgs1oAA7gFb1ORKO1FPTY90tz6I50RFQNE8/4u/HVPtD9ApD0RH73J7I/mCjuLT9+qfau/RSLoiP3t/sj+YLTn7P4ZOP3F9lvoiLMNYIiIAiIgCIiAo3H+x5YquV7mOMcrszXAG2u8X4FSXoj2VK18s72lrHMDW5gQXa3JAPAWU2diSku8GeO8d89z5tjlPzICNxLSGMyidmQENJvuJ4W33XaWouO0rx0m2e426LWU+IKZ5AZNG67C/Q+gNCfcuKbFFI0NLp2APbmbe+rb2v4XBXCyzTNwsWXQk21A18bHStD5QCwX1cDuI8V8M2/TGQxCZnWAkZb2NxvHuSxtZs0WmGKqM5j5RHZnna7tbe/Xkn9qqPKHeUR2Jte/HT+o+KWhtfY3KLVTYjpW5Lzx/aC7db5he2lu/RfZ29TZsvXMvnyWv6dr5fGyWhTNki11PtyneWtZKxznlwaAd5b51vBfNPt+meHuZNGRHq8380brm/gVNimbNF0dm7Xhnv1MjZMtr5Tuvu+hXyzbdOXBolYSXOYBf02i7m+ICixTNgi1NPiWleXBk7CWBzjY7mt3nvA7liPE1I5rniojLWWzG+65sNN+pIS0Nr7G2ssrUNxPSFjpBOzI0gE33E7hbvsfghxNSZGv69mV5Iab7yN47t6WhtfY26LVz4hpmdWXTMAlF2G9w7W2hHevqo27TsLw+VrTHlzg+jm82/ilimVB0h7GlirJJCxxjmdma4AkXsAQbbjf6rf9EWyJWySTvYWsLMrS64za3NgeGm9T+o27TNvmlYMrgw34OIuB8Eft+mbIIjMzrCQ0NvrmO4dxVh6luGwrLS1PcbNERcCwEREAREQBEWCgKpqwP8Ahta7Qnyt1z3ZwtU6dl3S3HUeWRXPo5Q093erQqMRUTJOpdLEHE6t0tfk47gd29cEmKKBrnxGSP7MEuGU5Rl320sSO5c/LyO3nIK/7IPtzqZYqU0jTC6Z80bWakua45Xuvrp/VdfGpjjqDC14HUUjYgDbV993jY3VgyYroWtzGRoDCG6MdoXNzACw5cl16wbPEclXIW5KpoDnnN2hawyjeD4C6SwSIx6uCf0V5tKuzTNmb2o6dlIC7SzQBe3eSTw3WWy2dsyWpqJ3sy5IaiR7nE9rzTZoAGvxUuoMQbNiZFDHIzK8NDAQ43F7NzEi976driu0MYULTI3rWtMdy+zXC1jlJ0GuvJR5eXyT52HwQfCVVTugewR5qhlPUEyaWa3MSGlt9+oO5dXaEgbS7NPWNjvHN2nAEX3ajjy+CmtZi+ljIMYjLHtBe62SwL8oJblu4HXQcveuzPi3Z4c6N0jLxjUZCQN17WFjbS4Cl6eVHha2G5sr3ZNWGSUJ6xlOOoN3SNz3+2dfQ8+HK6+87vLL57s8utlA3uvcG/7psp4cYbPOS8jDm827DoL2B1boLrsnEtDnDesZmzuHmnz2i7je3AcU8vI9LWwVlZbHnLJo5HPBANUWjTQtacx95A8F8bKdliqGyEs62kzh3ZIcBICDbvOnxVq7L25SVOfqXMeIhdxDToDe51G42O7eun/a/Z5YXdbGWtyjzDuJ7OmW9tPDRR5eRPnY9eOf7NH0WF3WVOfR1obgaADKSBbwt81o9kVOWse9+oe+qZGdAGy25cyNPerCmxRRRuaHSxsdIAeRsRcF3q6c7L5kxLRNl6kyMz+dbLp5ua9wLXtrzXp4JUv4PPnIXJ8clW7NqmkRNaQSymqcwG9ps/ztPBc8my5RROqnZWxmKJjbHU/at7RHBWFDizZ2Vz2yRgaBxyEE5r2uMtyDYrtT4moml0bpWdkNJaWkgBxAbpa28j4rz5Znp66PxRWlXIA6a5s0VVOXbrAZDv00XzTF0gi6sBxkqZ8gNg0ktaBu5forGnxZs8Al0sdi8tPZJu5oub9nWwI1719txTQiRsYkZmtcWabDs5tHAWBsL2vdPLSJ89D/AJlcYhopIstO4ZjT0xc+xFml0uYuudSNw8UxBtNrnVXaF5PJnN5kCME2+XxVjR4toXsklEjS1gbnJab2cdNCLkErg2ptbZ0sZbK9mSSMPuAQerJyg3AuPqj00iFrocWVzt2bPNUEG7WyNcdR6WVjf1WyyW2gACHM8rbqd5fYEi/cp1Bt+gaBEHs4ssWkm8Y4m2thxXJTYnonyMYyRhdJYt7J1Lt2ttCe9Fp5Dz0OnHYkKIi6nEIiIAiIgCFEQFR7XwJVuqHhgjdHI6Q9YXeaHODtRa9xbguvUYOqzLK0QktHXlrszbPzss0DW9781tsS40qqerkgY+MgO7JLR2Q5otm8L3KzT4zqjWiAlhaJXtd2RcgMuNfEEq5HxKMySxX8keqtgVMWWJ0L3OfKHt1BvlhOa53DU29ykB2dNPsik6uIufA5pMZ0JDH2O+28D5rXQ48qw0uc+NwAjd5jRYGUtI79As/2+rBGCTHcslPm7i14A+F1L8R/CITxq+WcNfhysfIx/kzWBwiJEZaGR5JS4gi++2unFapuz6iUuywSfeGz5L21vKH8d2g42ut5W4+qmi4LN8o8z1S23Hhc/FbDY+NJjV2mdG2EmVpGW2XIwOvm46khPXFdCKxtrk0u2MLVkzmkQyWELQesewuL2k2F799/BbLZ2wKpjqmM0zS14nc2YkF13sAa1hvcXO+/JdutxpOa10UTo+qtmaS3UtETn2vzJA9wK0rceVvVk5oybxO8wea9rnFtvdvULe10JrGn1ZnamFKs+TZYXOLaeFju0zKHtfch+uosOHGyx/ZGq8pe98TizrH2AcBdrmOuRrpc2HNctVj6rJldGY8oezJ2R5t3X37ycu9dk42qnunfGWdXE1kmXKLlgcA8ZvjrwXq5rsRWN9zv4Cw/UQNqRMwtzxRhtyN4aRl05aBaUYHqG0rJLPdNmiBiblBYxjidHXsXcbrnqMbVsfVZiz7VrXgZBo101gDy7Fh4ldmDHM7jWjMy0THuisB2cj8uvrX3rz/kuz1eJquTo7cwdVvmzsjzNm1Od4zRkxBhDzxsdbi6+ZMJVTagM6vMwFrusDhbSDIRqb3v3Ls0OPahjmdeQ9gkcHljBmLREHCw7ifglZj6cTSBhaYwZS27dC0QhzNeYJufFSvE6ENYnzycLMAzeSsc67pn9U10fZAjY24NzftaLqPwrXFkjjETI5g0u3UtlZbj6rLrYbNxhWSvZFnYHOlY3PkB0dGX+be2i22E8T1E1Y6KRzCxwmIAABb1cgaNeNwVDc1YSxtrqR6lwTVExsLCxplkzP7Js18DQ52W/E5guaTB9SypLI43Oja67ZCW2IEGTde9yVzVGNasOnYHR3ifkByjUunyB3ubp4rlZi+r6unfnj7UpieMg7X2uXMT6Aty4qbmKx/yaqiwpWmJ0ZhLcxgBzlhIyEknR3mDTRYlwhWPYAY3XZDkFnNAJExIB19U3XNPjWqd14kLA1trtDbZftspAcDcnLxvvXJsfFNW5scTJIo79cS6QXFm2sHPcTbebnepe+rPP+O65MNwlVmd0hiNusfbVvmujdc7+LsqzsLCtXHNDmidYPp3ucXNIbkDg4HW/EblsNpYkrIjOBKx3VyxMbljBv1gzac+SxDjqozUgc6Oz/70BurrzdWLa9kgb159Z6rGurZaARYCyqZqBERAEREAREQGiqcIUkjnPfFdzy4uJc65LgAePIC3JcbsF0dyerN3G5OZ175ct735EqQovW+Xc5+FDsR1+CaMjL1WmVrbZneaxxcBv5n3r5qMDUT7XiOmbc94843PHW5UkRN8u48KHYiNL0e0jc4cHPa4kgFx7AcBcA31vYG51WyosKU0U3XsjtJrrmcQLixs0mwuAt4ilzk/kLDBfBpKzClLLIZXx3kcWkuu7e0EDcd1iutBgejaCBEbE31c47gQN53AOOnepIihTkvkPFB/BHY8E0YAAi0GX0neje3H9o/FI8E0bWFgis1zQ0jM7VodmsdeZUiRN8u48KHY0m0MK0szg58dy1rWixIs1rswFgbaEBdaTA9GRl6rTW4zO1DnZjc311UkRN8u4eKD+CO1GCaN/nRekXaOcNS0NO47rACyycF0dyeq35vSdbtNynS/qgBSFE3y7jwodiP0ODaSLKWRm7H5wS5xObLlvqddCQubZ2F6aCZ00bMr3Zrm5PnG5sCbC55LdIm+XceFDsRyXBNG7NePz73OZ19X9YTe+/NrdBgij+z+y/uvN7TvWz669rta6qRom+XceFDsRx+CKMhwMWjxZ3adr28++/rapNgejcADFoHOdo5w1da4NjqDYablI0TfLuPCh2NLVYWppA8OYftHNc6znDtNFmm4OlhyXEzB1GAAIhoGgau0DXZxrf1tVv0Tc+5PhQ7GAFlEXk9h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V="1">
            <a:off x="-526809" y="2098389"/>
            <a:ext cx="1767968" cy="33"/>
          </a:xfrm>
          <a:prstGeom prst="line">
            <a:avLst/>
          </a:prstGeom>
          <a:ln w="12700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357190" y="1212834"/>
            <a:ext cx="1714512" cy="1588"/>
          </a:xfrm>
          <a:prstGeom prst="straightConnector1">
            <a:avLst/>
          </a:prstGeom>
          <a:ln w="12700">
            <a:solidFill>
              <a:srgbClr val="4372A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142908" y="1214422"/>
            <a:ext cx="21430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Утверждение по согласованию</a:t>
            </a: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 с Минстроем России</a:t>
            </a:r>
          </a:p>
        </p:txBody>
      </p:sp>
      <p:pic>
        <p:nvPicPr>
          <p:cNvPr id="68" name="Picture 4" descr="http://zhkhacker.ru/wp-content/uploads/2012/07/1323086012_402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32" y="785794"/>
            <a:ext cx="785818" cy="697192"/>
          </a:xfrm>
          <a:prstGeom prst="rect">
            <a:avLst/>
          </a:prstGeom>
          <a:noFill/>
        </p:spPr>
      </p:pic>
      <p:cxnSp>
        <p:nvCxnSpPr>
          <p:cNvPr id="69" name="Прямая соединительная линия 68"/>
          <p:cNvCxnSpPr/>
          <p:nvPr/>
        </p:nvCxnSpPr>
        <p:spPr>
          <a:xfrm>
            <a:off x="6858048" y="1197234"/>
            <a:ext cx="1285884" cy="1588"/>
          </a:xfrm>
          <a:prstGeom prst="line">
            <a:avLst/>
          </a:prstGeom>
          <a:ln w="12700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 flipH="1" flipV="1">
            <a:off x="8037569" y="2249479"/>
            <a:ext cx="1500198" cy="1588"/>
          </a:xfrm>
          <a:prstGeom prst="line">
            <a:avLst/>
          </a:prstGeom>
          <a:ln w="12700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10800000">
            <a:off x="7429552" y="3000372"/>
            <a:ext cx="1357322" cy="1588"/>
          </a:xfrm>
          <a:prstGeom prst="straightConnector1">
            <a:avLst/>
          </a:prstGeom>
          <a:ln w="12700">
            <a:solidFill>
              <a:srgbClr val="4372A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7143800" y="2571744"/>
            <a:ext cx="18573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ea typeface="ＭＳ Ｐゴシック" charset="0"/>
                <a:cs typeface="Calibri"/>
              </a:rPr>
              <a:t>Предоставление средств Фонда ЖКХ</a:t>
            </a:r>
            <a:endParaRPr lang="ru-RU" sz="10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2071670" y="3857628"/>
            <a:ext cx="1785982" cy="161582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ea typeface="ＭＳ Ｐゴシック" charset="0"/>
                <a:cs typeface="Calibri"/>
              </a:rPr>
              <a:t> текущее положение с качеством и надежностью</a:t>
            </a: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214446" y="5690732"/>
            <a:ext cx="7072362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УТВЕРЖДЕНИЕ И РЕАЛИЗАЦИЯ КОМПЛЕКСА МЕР –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УСЛОВИЕ ПРЕДОСТАВЛЕНИЯ СРЕДСТВ ФОНДА СОДЕЙСТВИЯ РЕФОРМИРОВАНИЮ ЖКХ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И КЛЮЧЕВОЙ КРИТЕРИЙ ЭФФЕКТИВНОСТИ ДЕЯТЕЛЬНОСТИ ГЛАВЫ РЕГИОНА</a:t>
            </a:r>
            <a:endParaRPr lang="ru-RU" sz="1400" b="1" dirty="0">
              <a:solidFill>
                <a:srgbClr val="FF0000"/>
              </a:solidFill>
              <a:ea typeface="ＭＳ Ｐゴシック" charset="0"/>
              <a:cs typeface="Calibri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71702" y="911482"/>
            <a:ext cx="5286412" cy="8572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МИНСТРОЙ РОССИИ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857652" y="3857628"/>
            <a:ext cx="1785950" cy="161582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ea typeface="ＭＳ Ｐゴシック" charset="0"/>
                <a:cs typeface="Calibri"/>
              </a:rPr>
              <a:t>целевые показатели со сроками достижения</a:t>
            </a: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  <a:p>
            <a:pPr algn="ctr">
              <a:buFont typeface="Wingdings" pitchFamily="2" charset="2"/>
              <a:buChar char="§"/>
            </a:pPr>
            <a:endParaRPr lang="ru-RU" sz="1100" b="1" dirty="0" smtClean="0">
              <a:ea typeface="ＭＳ Ｐゴシック" charset="0"/>
              <a:cs typeface="Calibri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43602" y="3857628"/>
            <a:ext cx="1785950" cy="161582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ea typeface="ＭＳ Ｐゴシック" charset="0"/>
                <a:cs typeface="Calibri"/>
              </a:rPr>
              <a:t>мероприятия</a:t>
            </a:r>
          </a:p>
          <a:p>
            <a:pPr algn="ctr"/>
            <a:r>
              <a:rPr lang="ru-RU" sz="1100" dirty="0" smtClean="0">
                <a:ea typeface="ＭＳ Ｐゴシック" charset="0"/>
                <a:cs typeface="Calibri"/>
              </a:rPr>
              <a:t>(регистрация имущества, техническое обследование, схемы водоснабжения и теплоснабжения, переход на долгосрочные тарифы, концессионные конкурсы и т.д.)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57190" y="3000372"/>
            <a:ext cx="1643074" cy="1588"/>
          </a:xfrm>
          <a:prstGeom prst="line">
            <a:avLst/>
          </a:prstGeom>
          <a:ln w="12700">
            <a:solidFill>
              <a:srgbClr val="4372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6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</TotalTime>
  <Words>1034</Words>
  <Application>Microsoft Office PowerPoint</Application>
  <PresentationFormat>Экран (4:3)</PresentationFormat>
  <Paragraphs>152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771</cp:revision>
  <cp:lastPrinted>2013-12-11T11:36:40Z</cp:lastPrinted>
  <dcterms:created xsi:type="dcterms:W3CDTF">2013-12-06T09:39:12Z</dcterms:created>
  <dcterms:modified xsi:type="dcterms:W3CDTF">2014-02-05T13:37:24Z</dcterms:modified>
</cp:coreProperties>
</file>